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ore0.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metadata/core-properties" Target="docProps/core0.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Lst>
  <p:notesMasterIdLst>
    <p:notesMasterId r:id="rId12"/>
  </p:notesMasterIdLst>
  <p:sldIdLst>
    <p:sldId id="256" r:id="rId3"/>
    <p:sldId id="257" r:id="rId4"/>
    <p:sldId id="259" r:id="rId5"/>
    <p:sldId id="261" r:id="rId6"/>
    <p:sldId id="260" r:id="rId7"/>
    <p:sldId id="262" r:id="rId8"/>
    <p:sldId id="265" r:id="rId9"/>
    <p:sldId id="263" r:id="rId10"/>
    <p:sldId id="264" r:id="rId11"/>
  </p:sldIdLst>
  <p:sldSz cx="12192000" cy="6858000"/>
  <p:notesSz cx="6797675" cy="992663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1BBACA-C3CB-4385-8CD6-2849E5394B83}" v="1" dt="2026-09-02T10:16:55.4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108"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ceHolder 1"/>
          <p:cNvSpPr>
            <a:spLocks noGrp="1" noRot="1" noChangeAspect="1"/>
          </p:cNvSpPr>
          <p:nvPr>
            <p:ph type="sldImg"/>
          </p:nvPr>
        </p:nvSpPr>
        <p:spPr>
          <a:xfrm>
            <a:off x="608013" y="1044575"/>
            <a:ext cx="5581650" cy="3140075"/>
          </a:xfrm>
          <a:prstGeom prst="rect">
            <a:avLst/>
          </a:prstGeom>
          <a:noFill/>
          <a:ln w="19080">
            <a:noFill/>
          </a:ln>
        </p:spPr>
        <p:txBody>
          <a:bodyPr lIns="0" tIns="0" rIns="0" bIns="0" anchor="ctr">
            <a:noAutofit/>
          </a:bodyPr>
          <a:lstStyle/>
          <a:p>
            <a:pPr algn="ctr"/>
            <a:r>
              <a:rPr lang="en-US" sz="3900" b="0" strike="noStrike" spc="-1">
                <a:solidFill>
                  <a:srgbClr val="FFFFFF"/>
                </a:solidFill>
                <a:latin typeface="Arial"/>
              </a:rPr>
              <a:t>Click to move the slide</a:t>
            </a:r>
          </a:p>
        </p:txBody>
      </p:sp>
      <p:sp>
        <p:nvSpPr>
          <p:cNvPr id="3" name="PlaceHolder 2"/>
          <p:cNvSpPr>
            <a:spLocks noGrp="1"/>
          </p:cNvSpPr>
          <p:nvPr>
            <p:ph type="body"/>
          </p:nvPr>
        </p:nvSpPr>
        <p:spPr>
          <a:xfrm>
            <a:off x="679768" y="4714958"/>
            <a:ext cx="5437783" cy="4466694"/>
          </a:xfrm>
          <a:prstGeom prst="rect">
            <a:avLst/>
          </a:prstGeom>
          <a:noFill/>
          <a:ln w="19080">
            <a:noFill/>
          </a:ln>
        </p:spPr>
        <p:txBody>
          <a:bodyPr lIns="0" tIns="0" rIns="0" bIns="0" anchor="t">
            <a:noAutofit/>
          </a:bodyPr>
          <a:lstStyle/>
          <a:p>
            <a:pPr marL="216000" indent="-216000">
              <a:buNone/>
            </a:pPr>
            <a:r>
              <a:rPr lang="en-US" sz="1800" b="0" strike="noStrike" spc="-1">
                <a:solidFill>
                  <a:srgbClr val="FFFFFF"/>
                </a:solidFill>
                <a:latin typeface="Arial"/>
              </a:rPr>
              <a:t>Click to edit the notes format</a:t>
            </a:r>
          </a:p>
        </p:txBody>
      </p:sp>
    </p:spTree>
  </p:cSld>
  <p:clrMap bg1="lt1" tx1="dk1" bg2="lt2" tx2="dk2" accent1="accent1" accent2="accent2" accent3="accent3" accent4="accent4" accent5="accent5" accent6="accent6" hlink="hlink" folHlink="folHlink"/>
  <p:notesStyle>
    <a:lvl1pPr marL="189626" indent="-189626" algn="l" defTabSz="914400" rtl="0" eaLnBrk="1" latinLnBrk="0" hangingPunct="1">
      <a:buNone/>
      <a:defRPr sz="1200" kern="1200">
        <a:solidFill>
          <a:schemeClr val="tx1"/>
        </a:solidFill>
        <a:latin typeface="+mn-lt"/>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PlaceHolder 1"/>
          <p:cNvSpPr>
            <a:spLocks noGrp="1" noRot="1" noChangeAspect="1"/>
          </p:cNvSpPr>
          <p:nvPr>
            <p:ph type="sldImg"/>
          </p:nvPr>
        </p:nvSpPr>
        <p:spPr>
          <a:xfrm>
            <a:off x="0" y="0"/>
            <a:ext cx="0" cy="0"/>
          </a:xfrm>
          <a:prstGeom prst="rect">
            <a:avLst/>
          </a:prstGeom>
          <a:ln w="0">
            <a:noFill/>
          </a:ln>
        </p:spPr>
      </p:sp>
      <p:sp>
        <p:nvSpPr>
          <p:cNvPr id="110" name="PlaceHolder 2"/>
          <p:cNvSpPr>
            <a:spLocks noGrp="1"/>
          </p:cNvSpPr>
          <p:nvPr>
            <p:ph type="body"/>
          </p:nvPr>
        </p:nvSpPr>
        <p:spPr>
          <a:xfrm>
            <a:off x="0" y="0"/>
            <a:ext cx="357" cy="293"/>
          </a:xfrm>
          <a:prstGeom prst="rect">
            <a:avLst/>
          </a:prstGeom>
          <a:noFill/>
          <a:ln w="19080">
            <a:noFill/>
          </a:ln>
        </p:spPr>
        <p:txBody>
          <a:bodyPr lIns="80275" tIns="-39822" rIns="80275" bIns="-39822" anchor="t">
            <a:noAutofit/>
          </a:bodyPr>
          <a:lstStyle/>
          <a:p>
            <a:endParaRPr lang="en-US" sz="1800" spc="-1">
              <a:solidFill>
                <a:srgbClr val="FFFFFF"/>
              </a:solidFill>
              <a:latin typeface="Arial"/>
            </a:endParaRPr>
          </a:p>
        </p:txBody>
      </p:sp>
      <p:sp>
        <p:nvSpPr>
          <p:cNvPr id="111" name="PlaceHolder 3"/>
          <p:cNvSpPr>
            <a:spLocks noGrp="1"/>
          </p:cNvSpPr>
          <p:nvPr>
            <p:ph type="sldNum" idx="1"/>
          </p:nvPr>
        </p:nvSpPr>
        <p:spPr>
          <a:xfrm>
            <a:off x="0" y="0"/>
            <a:ext cx="357" cy="293"/>
          </a:xfrm>
          <a:prstGeom prst="rect">
            <a:avLst/>
          </a:prstGeom>
          <a:noFill/>
          <a:ln w="19080">
            <a:noFill/>
          </a:ln>
        </p:spPr>
        <p:txBody>
          <a:bodyPr lIns="80275" tIns="-39822" rIns="80275" bIns="-39822" anchor="t">
            <a:noAutofit/>
          </a:bodyPr>
          <a:lstStyle>
            <a:lvl1pPr indent="0">
              <a:lnSpc>
                <a:spcPct val="100000"/>
              </a:lnSpc>
              <a:buNone/>
              <a:defRPr lang="en-US" sz="1600" b="0" strike="noStrike" spc="-1">
                <a:solidFill>
                  <a:srgbClr val="000000"/>
                </a:solidFill>
                <a:latin typeface="Aptos"/>
              </a:defRPr>
            </a:lvl1pPr>
          </a:lstStyle>
          <a:p>
            <a:fld id="{A35D132D-A443-4B01-A44C-5A8A71A629D3}" type="slidenum">
              <a:rPr lang="en-US"/>
              <a:pPr/>
              <a:t>1</a:t>
            </a:fld>
            <a:endParaRPr lang="en-US">
              <a:solidFill>
                <a:srgbClr val="FFFFFF"/>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PlaceHolder 1"/>
          <p:cNvSpPr>
            <a:spLocks noGrp="1" noRot="1" noChangeAspect="1"/>
          </p:cNvSpPr>
          <p:nvPr>
            <p:ph type="sldImg"/>
          </p:nvPr>
        </p:nvSpPr>
        <p:spPr>
          <a:xfrm>
            <a:off x="0" y="0"/>
            <a:ext cx="0" cy="0"/>
          </a:xfrm>
          <a:prstGeom prst="rect">
            <a:avLst/>
          </a:prstGeom>
          <a:ln w="0">
            <a:noFill/>
          </a:ln>
        </p:spPr>
      </p:sp>
      <p:sp>
        <p:nvSpPr>
          <p:cNvPr id="113" name="PlaceHolder 2"/>
          <p:cNvSpPr>
            <a:spLocks noGrp="1"/>
          </p:cNvSpPr>
          <p:nvPr>
            <p:ph type="body"/>
          </p:nvPr>
        </p:nvSpPr>
        <p:spPr>
          <a:xfrm>
            <a:off x="0" y="0"/>
            <a:ext cx="357" cy="293"/>
          </a:xfrm>
          <a:prstGeom prst="rect">
            <a:avLst/>
          </a:prstGeom>
          <a:noFill/>
          <a:ln w="19080">
            <a:noFill/>
          </a:ln>
        </p:spPr>
        <p:txBody>
          <a:bodyPr lIns="80275" tIns="-39822" rIns="80275" bIns="-39822" anchor="t">
            <a:noAutofit/>
          </a:bodyPr>
          <a:lstStyle/>
          <a:p>
            <a:endParaRPr lang="en-US" sz="1800" spc="-1">
              <a:solidFill>
                <a:srgbClr val="FFFFFF"/>
              </a:solidFill>
              <a:latin typeface="Arial"/>
            </a:endParaRPr>
          </a:p>
        </p:txBody>
      </p:sp>
      <p:sp>
        <p:nvSpPr>
          <p:cNvPr id="114" name="PlaceHolder 3"/>
          <p:cNvSpPr>
            <a:spLocks noGrp="1"/>
          </p:cNvSpPr>
          <p:nvPr>
            <p:ph type="sldNum" idx="2"/>
          </p:nvPr>
        </p:nvSpPr>
        <p:spPr>
          <a:xfrm>
            <a:off x="0" y="0"/>
            <a:ext cx="357" cy="293"/>
          </a:xfrm>
          <a:prstGeom prst="rect">
            <a:avLst/>
          </a:prstGeom>
          <a:noFill/>
          <a:ln w="19080">
            <a:noFill/>
          </a:ln>
        </p:spPr>
        <p:txBody>
          <a:bodyPr lIns="80275" tIns="-39822" rIns="80275" bIns="-39822" anchor="t">
            <a:noAutofit/>
          </a:bodyPr>
          <a:lstStyle>
            <a:lvl1pPr indent="0">
              <a:lnSpc>
                <a:spcPct val="100000"/>
              </a:lnSpc>
              <a:buNone/>
              <a:defRPr lang="en-US" sz="1600" b="0" strike="noStrike" spc="-1">
                <a:solidFill>
                  <a:srgbClr val="000000"/>
                </a:solidFill>
                <a:latin typeface="Aptos"/>
              </a:defRPr>
            </a:lvl1pPr>
          </a:lstStyle>
          <a:p>
            <a:fld id="{95FD7681-DBD7-4836-B268-4E70D5A003C0}" type="slidenum">
              <a:rPr lang="en-US"/>
              <a:pPr/>
              <a:t>2</a:t>
            </a:fld>
            <a:endParaRPr lang="en-US">
              <a:solidFill>
                <a:srgbClr val="FFFFFF"/>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PlaceHolder 1"/>
          <p:cNvSpPr>
            <a:spLocks noGrp="1" noRot="1" noChangeAspect="1"/>
          </p:cNvSpPr>
          <p:nvPr>
            <p:ph type="sldImg"/>
          </p:nvPr>
        </p:nvSpPr>
        <p:spPr>
          <a:xfrm>
            <a:off x="0" y="0"/>
            <a:ext cx="0" cy="0"/>
          </a:xfrm>
          <a:prstGeom prst="rect">
            <a:avLst/>
          </a:prstGeom>
          <a:ln w="0">
            <a:noFill/>
          </a:ln>
        </p:spPr>
      </p:sp>
      <p:sp>
        <p:nvSpPr>
          <p:cNvPr id="119" name="PlaceHolder 2"/>
          <p:cNvSpPr>
            <a:spLocks noGrp="1"/>
          </p:cNvSpPr>
          <p:nvPr>
            <p:ph type="body"/>
          </p:nvPr>
        </p:nvSpPr>
        <p:spPr>
          <a:xfrm>
            <a:off x="0" y="0"/>
            <a:ext cx="357" cy="293"/>
          </a:xfrm>
          <a:prstGeom prst="rect">
            <a:avLst/>
          </a:prstGeom>
          <a:noFill/>
          <a:ln w="19080">
            <a:noFill/>
          </a:ln>
        </p:spPr>
        <p:txBody>
          <a:bodyPr lIns="80275" tIns="-39822" rIns="80275" bIns="-39822" anchor="t">
            <a:noAutofit/>
          </a:bodyPr>
          <a:lstStyle/>
          <a:p>
            <a:endParaRPr lang="en-US" sz="1800" spc="-1">
              <a:solidFill>
                <a:srgbClr val="FFFFFF"/>
              </a:solidFill>
              <a:latin typeface="Arial"/>
            </a:endParaRPr>
          </a:p>
        </p:txBody>
      </p:sp>
      <p:sp>
        <p:nvSpPr>
          <p:cNvPr id="120" name="PlaceHolder 3"/>
          <p:cNvSpPr>
            <a:spLocks noGrp="1"/>
          </p:cNvSpPr>
          <p:nvPr>
            <p:ph type="sldNum" idx="4"/>
          </p:nvPr>
        </p:nvSpPr>
        <p:spPr>
          <a:xfrm>
            <a:off x="0" y="0"/>
            <a:ext cx="357" cy="293"/>
          </a:xfrm>
          <a:prstGeom prst="rect">
            <a:avLst/>
          </a:prstGeom>
          <a:noFill/>
          <a:ln w="19080">
            <a:noFill/>
          </a:ln>
        </p:spPr>
        <p:txBody>
          <a:bodyPr lIns="80275" tIns="-39822" rIns="80275" bIns="-39822" anchor="t">
            <a:noAutofit/>
          </a:bodyPr>
          <a:lstStyle>
            <a:lvl1pPr indent="0">
              <a:lnSpc>
                <a:spcPct val="100000"/>
              </a:lnSpc>
              <a:buNone/>
              <a:defRPr lang="en-US" sz="1600" b="0" strike="noStrike" spc="-1">
                <a:solidFill>
                  <a:srgbClr val="000000"/>
                </a:solidFill>
                <a:latin typeface="Aptos"/>
              </a:defRPr>
            </a:lvl1pPr>
          </a:lstStyle>
          <a:p>
            <a:fld id="{44C6CE7E-6106-4930-BB3A-8018344811AC}" type="slidenum">
              <a:rPr lang="en-US"/>
              <a:pPr/>
              <a:t>3</a:t>
            </a:fld>
            <a:endParaRPr lang="en-US">
              <a:solidFill>
                <a:srgbClr val="FFFFFF"/>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PlaceHolder 1"/>
          <p:cNvSpPr>
            <a:spLocks noGrp="1" noRot="1" noChangeAspect="1"/>
          </p:cNvSpPr>
          <p:nvPr>
            <p:ph type="sldImg"/>
          </p:nvPr>
        </p:nvSpPr>
        <p:spPr>
          <a:xfrm>
            <a:off x="0" y="0"/>
            <a:ext cx="0" cy="0"/>
          </a:xfrm>
          <a:prstGeom prst="rect">
            <a:avLst/>
          </a:prstGeom>
          <a:ln w="0">
            <a:noFill/>
          </a:ln>
        </p:spPr>
      </p:sp>
      <p:sp>
        <p:nvSpPr>
          <p:cNvPr id="125" name="PlaceHolder 2"/>
          <p:cNvSpPr>
            <a:spLocks noGrp="1"/>
          </p:cNvSpPr>
          <p:nvPr>
            <p:ph type="body"/>
          </p:nvPr>
        </p:nvSpPr>
        <p:spPr>
          <a:xfrm>
            <a:off x="0" y="0"/>
            <a:ext cx="357" cy="293"/>
          </a:xfrm>
          <a:prstGeom prst="rect">
            <a:avLst/>
          </a:prstGeom>
          <a:noFill/>
          <a:ln w="19080">
            <a:noFill/>
          </a:ln>
        </p:spPr>
        <p:txBody>
          <a:bodyPr lIns="80275" tIns="-39822" rIns="80275" bIns="-39822" anchor="t">
            <a:noAutofit/>
          </a:bodyPr>
          <a:lstStyle/>
          <a:p>
            <a:endParaRPr lang="en-US" sz="1800" spc="-1">
              <a:solidFill>
                <a:srgbClr val="FFFFFF"/>
              </a:solidFill>
              <a:latin typeface="Arial"/>
            </a:endParaRPr>
          </a:p>
        </p:txBody>
      </p:sp>
      <p:sp>
        <p:nvSpPr>
          <p:cNvPr id="126" name="PlaceHolder 3"/>
          <p:cNvSpPr>
            <a:spLocks noGrp="1"/>
          </p:cNvSpPr>
          <p:nvPr>
            <p:ph type="sldNum" idx="6"/>
          </p:nvPr>
        </p:nvSpPr>
        <p:spPr>
          <a:xfrm>
            <a:off x="0" y="0"/>
            <a:ext cx="357" cy="293"/>
          </a:xfrm>
          <a:prstGeom prst="rect">
            <a:avLst/>
          </a:prstGeom>
          <a:noFill/>
          <a:ln w="19080">
            <a:noFill/>
          </a:ln>
        </p:spPr>
        <p:txBody>
          <a:bodyPr lIns="80275" tIns="-39822" rIns="80275" bIns="-39822" anchor="t">
            <a:noAutofit/>
          </a:bodyPr>
          <a:lstStyle>
            <a:lvl1pPr indent="0">
              <a:lnSpc>
                <a:spcPct val="100000"/>
              </a:lnSpc>
              <a:buNone/>
              <a:defRPr lang="en-US" sz="1600" b="0" strike="noStrike" spc="-1">
                <a:solidFill>
                  <a:srgbClr val="000000"/>
                </a:solidFill>
                <a:latin typeface="Aptos"/>
              </a:defRPr>
            </a:lvl1pPr>
          </a:lstStyle>
          <a:p>
            <a:fld id="{7C6A3309-A848-434C-87E1-FAD1438464B5}" type="slidenum">
              <a:rPr lang="en-US"/>
              <a:pPr/>
              <a:t>4</a:t>
            </a:fld>
            <a:endParaRPr lang="en-US">
              <a:solidFill>
                <a:srgbClr val="FFFFFF"/>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PlaceHolder 1"/>
          <p:cNvSpPr>
            <a:spLocks noGrp="1" noRot="1" noChangeAspect="1"/>
          </p:cNvSpPr>
          <p:nvPr>
            <p:ph type="sldImg"/>
          </p:nvPr>
        </p:nvSpPr>
        <p:spPr>
          <a:xfrm>
            <a:off x="0" y="0"/>
            <a:ext cx="0" cy="0"/>
          </a:xfrm>
          <a:prstGeom prst="rect">
            <a:avLst/>
          </a:prstGeom>
          <a:ln w="0">
            <a:noFill/>
          </a:ln>
        </p:spPr>
      </p:sp>
      <p:sp>
        <p:nvSpPr>
          <p:cNvPr id="122" name="PlaceHolder 2"/>
          <p:cNvSpPr>
            <a:spLocks noGrp="1"/>
          </p:cNvSpPr>
          <p:nvPr>
            <p:ph type="body"/>
          </p:nvPr>
        </p:nvSpPr>
        <p:spPr>
          <a:xfrm>
            <a:off x="0" y="0"/>
            <a:ext cx="357" cy="293"/>
          </a:xfrm>
          <a:prstGeom prst="rect">
            <a:avLst/>
          </a:prstGeom>
          <a:noFill/>
          <a:ln w="19080">
            <a:noFill/>
          </a:ln>
        </p:spPr>
        <p:txBody>
          <a:bodyPr lIns="80275" tIns="-39822" rIns="80275" bIns="-39822" anchor="t">
            <a:noAutofit/>
          </a:bodyPr>
          <a:lstStyle/>
          <a:p>
            <a:endParaRPr lang="en-US" sz="1800" spc="-1">
              <a:solidFill>
                <a:srgbClr val="FFFFFF"/>
              </a:solidFill>
              <a:latin typeface="Arial"/>
            </a:endParaRPr>
          </a:p>
        </p:txBody>
      </p:sp>
      <p:sp>
        <p:nvSpPr>
          <p:cNvPr id="123" name="PlaceHolder 3"/>
          <p:cNvSpPr>
            <a:spLocks noGrp="1"/>
          </p:cNvSpPr>
          <p:nvPr>
            <p:ph type="sldNum" idx="5"/>
          </p:nvPr>
        </p:nvSpPr>
        <p:spPr>
          <a:xfrm>
            <a:off x="0" y="0"/>
            <a:ext cx="357" cy="293"/>
          </a:xfrm>
          <a:prstGeom prst="rect">
            <a:avLst/>
          </a:prstGeom>
          <a:noFill/>
          <a:ln w="19080">
            <a:noFill/>
          </a:ln>
        </p:spPr>
        <p:txBody>
          <a:bodyPr lIns="80275" tIns="-39822" rIns="80275" bIns="-39822" anchor="t">
            <a:noAutofit/>
          </a:bodyPr>
          <a:lstStyle>
            <a:lvl1pPr indent="0">
              <a:lnSpc>
                <a:spcPct val="100000"/>
              </a:lnSpc>
              <a:buNone/>
              <a:defRPr lang="en-US" sz="1600" b="0" strike="noStrike" spc="-1">
                <a:solidFill>
                  <a:srgbClr val="000000"/>
                </a:solidFill>
                <a:latin typeface="Aptos"/>
              </a:defRPr>
            </a:lvl1pPr>
          </a:lstStyle>
          <a:p>
            <a:fld id="{7EAAA176-3E08-4081-BCBF-95B47F0D5403}" type="slidenum">
              <a:rPr lang="en-US"/>
              <a:pPr/>
              <a:t>5</a:t>
            </a:fld>
            <a:endParaRPr lang="en-US">
              <a:solidFill>
                <a:srgbClr val="FFFFFF"/>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PlaceHolder 1"/>
          <p:cNvSpPr>
            <a:spLocks noGrp="1" noRot="1" noChangeAspect="1"/>
          </p:cNvSpPr>
          <p:nvPr>
            <p:ph type="sldImg"/>
          </p:nvPr>
        </p:nvSpPr>
        <p:spPr>
          <a:xfrm>
            <a:off x="0" y="0"/>
            <a:ext cx="0" cy="0"/>
          </a:xfrm>
          <a:prstGeom prst="rect">
            <a:avLst/>
          </a:prstGeom>
          <a:ln w="0">
            <a:noFill/>
          </a:ln>
        </p:spPr>
      </p:sp>
      <p:sp>
        <p:nvSpPr>
          <p:cNvPr id="128" name="PlaceHolder 2"/>
          <p:cNvSpPr>
            <a:spLocks noGrp="1"/>
          </p:cNvSpPr>
          <p:nvPr>
            <p:ph type="body"/>
          </p:nvPr>
        </p:nvSpPr>
        <p:spPr>
          <a:xfrm>
            <a:off x="0" y="0"/>
            <a:ext cx="357" cy="293"/>
          </a:xfrm>
          <a:prstGeom prst="rect">
            <a:avLst/>
          </a:prstGeom>
          <a:noFill/>
          <a:ln w="19080">
            <a:noFill/>
          </a:ln>
        </p:spPr>
        <p:txBody>
          <a:bodyPr lIns="80275" tIns="-39822" rIns="80275" bIns="-39822" anchor="t">
            <a:noAutofit/>
          </a:bodyPr>
          <a:lstStyle/>
          <a:p>
            <a:endParaRPr lang="en-US" sz="1800" spc="-1">
              <a:solidFill>
                <a:srgbClr val="FFFFFF"/>
              </a:solidFill>
              <a:latin typeface="Arial"/>
            </a:endParaRPr>
          </a:p>
        </p:txBody>
      </p:sp>
      <p:sp>
        <p:nvSpPr>
          <p:cNvPr id="129" name="PlaceHolder 3"/>
          <p:cNvSpPr>
            <a:spLocks noGrp="1"/>
          </p:cNvSpPr>
          <p:nvPr>
            <p:ph type="sldNum" idx="7"/>
          </p:nvPr>
        </p:nvSpPr>
        <p:spPr>
          <a:xfrm>
            <a:off x="0" y="0"/>
            <a:ext cx="357" cy="293"/>
          </a:xfrm>
          <a:prstGeom prst="rect">
            <a:avLst/>
          </a:prstGeom>
          <a:noFill/>
          <a:ln w="19080">
            <a:noFill/>
          </a:ln>
        </p:spPr>
        <p:txBody>
          <a:bodyPr lIns="80275" tIns="-39822" rIns="80275" bIns="-39822" anchor="t">
            <a:noAutofit/>
          </a:bodyPr>
          <a:lstStyle>
            <a:lvl1pPr indent="0">
              <a:lnSpc>
                <a:spcPct val="100000"/>
              </a:lnSpc>
              <a:buNone/>
              <a:defRPr lang="en-US" sz="1600" b="0" strike="noStrike" spc="-1">
                <a:solidFill>
                  <a:srgbClr val="000000"/>
                </a:solidFill>
                <a:latin typeface="Aptos"/>
              </a:defRPr>
            </a:lvl1pPr>
          </a:lstStyle>
          <a:p>
            <a:fld id="{797E37EC-4346-4729-B708-9360C9F8E844}" type="slidenum">
              <a:rPr lang="en-US"/>
              <a:pPr/>
              <a:t>6</a:t>
            </a:fld>
            <a:endParaRPr lang="en-US">
              <a:solidFill>
                <a:srgbClr val="FFFFFF"/>
              </a:solidFill>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PlaceHolder 1"/>
          <p:cNvSpPr>
            <a:spLocks noGrp="1" noRot="1" noChangeAspect="1"/>
          </p:cNvSpPr>
          <p:nvPr>
            <p:ph type="sldImg"/>
          </p:nvPr>
        </p:nvSpPr>
        <p:spPr>
          <a:xfrm>
            <a:off x="0" y="0"/>
            <a:ext cx="0" cy="0"/>
          </a:xfrm>
          <a:prstGeom prst="rect">
            <a:avLst/>
          </a:prstGeom>
          <a:ln w="0">
            <a:noFill/>
          </a:ln>
        </p:spPr>
      </p:sp>
      <p:sp>
        <p:nvSpPr>
          <p:cNvPr id="131" name="PlaceHolder 2"/>
          <p:cNvSpPr>
            <a:spLocks noGrp="1"/>
          </p:cNvSpPr>
          <p:nvPr>
            <p:ph type="body"/>
          </p:nvPr>
        </p:nvSpPr>
        <p:spPr>
          <a:xfrm>
            <a:off x="0" y="0"/>
            <a:ext cx="357" cy="293"/>
          </a:xfrm>
          <a:prstGeom prst="rect">
            <a:avLst/>
          </a:prstGeom>
          <a:noFill/>
          <a:ln w="19080">
            <a:noFill/>
          </a:ln>
        </p:spPr>
        <p:txBody>
          <a:bodyPr lIns="80275" tIns="-39822" rIns="80275" bIns="-39822" anchor="t">
            <a:noAutofit/>
          </a:bodyPr>
          <a:lstStyle/>
          <a:p>
            <a:endParaRPr lang="en-US" sz="1800" spc="-1">
              <a:solidFill>
                <a:srgbClr val="FFFFFF"/>
              </a:solidFill>
              <a:latin typeface="Arial"/>
            </a:endParaRPr>
          </a:p>
        </p:txBody>
      </p:sp>
      <p:sp>
        <p:nvSpPr>
          <p:cNvPr id="132" name="PlaceHolder 3"/>
          <p:cNvSpPr>
            <a:spLocks noGrp="1"/>
          </p:cNvSpPr>
          <p:nvPr>
            <p:ph type="sldNum" idx="8"/>
          </p:nvPr>
        </p:nvSpPr>
        <p:spPr>
          <a:xfrm>
            <a:off x="0" y="0"/>
            <a:ext cx="357" cy="293"/>
          </a:xfrm>
          <a:prstGeom prst="rect">
            <a:avLst/>
          </a:prstGeom>
          <a:noFill/>
          <a:ln w="19080">
            <a:noFill/>
          </a:ln>
        </p:spPr>
        <p:txBody>
          <a:bodyPr lIns="80275" tIns="-39822" rIns="80275" bIns="-39822" anchor="t">
            <a:noAutofit/>
          </a:bodyPr>
          <a:lstStyle>
            <a:lvl1pPr indent="0">
              <a:lnSpc>
                <a:spcPct val="100000"/>
              </a:lnSpc>
              <a:buNone/>
              <a:defRPr lang="en-US" sz="1600" b="0" strike="noStrike" spc="-1">
                <a:solidFill>
                  <a:srgbClr val="000000"/>
                </a:solidFill>
                <a:latin typeface="Aptos"/>
              </a:defRPr>
            </a:lvl1pPr>
          </a:lstStyle>
          <a:p>
            <a:fld id="{2985F1F7-F4BD-4C4F-8604-843D5F2BD3B4}" type="slidenum">
              <a:rPr lang="en-US"/>
              <a:pPr/>
              <a:t>8</a:t>
            </a:fld>
            <a:endParaRPr lang="en-US">
              <a:solidFill>
                <a:srgbClr val="FFFFFF"/>
              </a:solidFill>
              <a:latin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PlaceHolder 1"/>
          <p:cNvSpPr>
            <a:spLocks noGrp="1" noRot="1" noChangeAspect="1"/>
          </p:cNvSpPr>
          <p:nvPr>
            <p:ph type="sldImg"/>
          </p:nvPr>
        </p:nvSpPr>
        <p:spPr>
          <a:xfrm>
            <a:off x="0" y="0"/>
            <a:ext cx="0" cy="0"/>
          </a:xfrm>
          <a:prstGeom prst="rect">
            <a:avLst/>
          </a:prstGeom>
          <a:ln w="0">
            <a:noFill/>
          </a:ln>
        </p:spPr>
      </p:sp>
      <p:sp>
        <p:nvSpPr>
          <p:cNvPr id="134" name="PlaceHolder 2"/>
          <p:cNvSpPr>
            <a:spLocks noGrp="1"/>
          </p:cNvSpPr>
          <p:nvPr>
            <p:ph type="body"/>
          </p:nvPr>
        </p:nvSpPr>
        <p:spPr>
          <a:xfrm>
            <a:off x="0" y="0"/>
            <a:ext cx="357" cy="293"/>
          </a:xfrm>
          <a:prstGeom prst="rect">
            <a:avLst/>
          </a:prstGeom>
          <a:noFill/>
          <a:ln w="19080">
            <a:noFill/>
          </a:ln>
        </p:spPr>
        <p:txBody>
          <a:bodyPr lIns="80275" tIns="-39822" rIns="80275" bIns="-39822" anchor="t">
            <a:noAutofit/>
          </a:bodyPr>
          <a:lstStyle/>
          <a:p>
            <a:endParaRPr lang="en-US" sz="1800" spc="-1">
              <a:solidFill>
                <a:srgbClr val="FFFFFF"/>
              </a:solidFill>
              <a:latin typeface="Arial"/>
            </a:endParaRPr>
          </a:p>
        </p:txBody>
      </p:sp>
      <p:sp>
        <p:nvSpPr>
          <p:cNvPr id="135" name="PlaceHolder 3"/>
          <p:cNvSpPr>
            <a:spLocks noGrp="1"/>
          </p:cNvSpPr>
          <p:nvPr>
            <p:ph type="sldNum" idx="9"/>
          </p:nvPr>
        </p:nvSpPr>
        <p:spPr>
          <a:xfrm>
            <a:off x="0" y="0"/>
            <a:ext cx="357" cy="293"/>
          </a:xfrm>
          <a:prstGeom prst="rect">
            <a:avLst/>
          </a:prstGeom>
          <a:noFill/>
          <a:ln w="19080">
            <a:noFill/>
          </a:ln>
        </p:spPr>
        <p:txBody>
          <a:bodyPr lIns="80275" tIns="-39822" rIns="80275" bIns="-39822" anchor="t">
            <a:noAutofit/>
          </a:bodyPr>
          <a:lstStyle>
            <a:lvl1pPr indent="0">
              <a:lnSpc>
                <a:spcPct val="100000"/>
              </a:lnSpc>
              <a:buNone/>
              <a:defRPr lang="en-US" sz="1600" b="0" strike="noStrike" spc="-1">
                <a:solidFill>
                  <a:srgbClr val="000000"/>
                </a:solidFill>
                <a:latin typeface="Aptos"/>
              </a:defRPr>
            </a:lvl1pPr>
          </a:lstStyle>
          <a:p>
            <a:fld id="{9A5F8691-1083-4F24-A470-AA806DDDAB4D}" type="slidenum">
              <a:rPr lang="en-US"/>
              <a:pPr/>
              <a:t>9</a:t>
            </a:fld>
            <a:endParaRPr lang="en-US">
              <a:solidFill>
                <a:srgbClr val="FFFFFF"/>
              </a:solidFill>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Master1-Office-Them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Master1-Layout1-cust-DEFAULT">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a:noFill/>
          <a:ln w="19080">
            <a:noFill/>
          </a:ln>
        </p:spPr>
        <p:txBody>
          <a:bodyPr lIns="0" tIns="0" rIns="0" bIns="0" anchor="ctr">
            <a:noAutofit/>
          </a:bodyPr>
          <a:lstStyle/>
          <a:p>
            <a:pPr indent="0" algn="ctr">
              <a:buNone/>
            </a:pPr>
            <a:r>
              <a:rPr lang="en-US" sz="4400" b="0" strike="noStrike" spc="-1">
                <a:solidFill>
                  <a:srgbClr val="000000"/>
                </a:solidFill>
                <a:latin typeface="Arial"/>
              </a:rPr>
              <a:t>Click to edit the title text format</a:t>
            </a:r>
          </a:p>
        </p:txBody>
      </p:sp>
      <p:sp>
        <p:nvSpPr>
          <p:cNvPr id="3" name="PlaceHolder 2"/>
          <p:cNvSpPr>
            <a:spLocks noGrp="1"/>
          </p:cNvSpPr>
          <p:nvPr>
            <p:ph type="body"/>
          </p:nvPr>
        </p:nvSpPr>
        <p:spPr>
          <a:xfrm>
            <a:off x="609480" y="1604520"/>
            <a:ext cx="10972440" cy="3977280"/>
          </a:xfrm>
          <a:prstGeom prst="rect">
            <a:avLst/>
          </a:prstGeom>
          <a:noFill/>
          <a:ln w="1908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32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US" sz="2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US" sz="20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5.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7.png"/><Relationship Id="rId5" Type="http://schemas.openxmlformats.org/officeDocument/2006/relationships/image" Target="../media/image10.png"/><Relationship Id="rId10" Type="http://schemas.openxmlformats.org/officeDocument/2006/relationships/image" Target="../media/image6.jpeg"/><Relationship Id="rId4" Type="http://schemas.openxmlformats.org/officeDocument/2006/relationships/image" Target="../media/image9.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12D"/>
        </a:solidFill>
        <a:effectLst/>
      </p:bgPr>
    </p:bg>
    <p:spTree>
      <p:nvGrpSpPr>
        <p:cNvPr id="1" name=""/>
        <p:cNvGrpSpPr/>
        <p:nvPr/>
      </p:nvGrpSpPr>
      <p:grpSpPr>
        <a:xfrm>
          <a:off x="0" y="0"/>
          <a:ext cx="0" cy="0"/>
          <a:chOff x="0" y="0"/>
          <a:chExt cx="0" cy="0"/>
        </a:xfrm>
      </p:grpSpPr>
      <p:pic>
        <p:nvPicPr>
          <p:cNvPr id="4" name="Image 0" descr="/mnt/data/ANCARES HORIZONTAL FONDO 2.png"/>
          <p:cNvPicPr/>
          <p:nvPr/>
        </p:nvPicPr>
        <p:blipFill>
          <a:blip r:embed="rId3"/>
          <a:stretch/>
        </p:blipFill>
        <p:spPr>
          <a:xfrm>
            <a:off x="640080" y="594360"/>
            <a:ext cx="5394960" cy="1325880"/>
          </a:xfrm>
          <a:prstGeom prst="rect">
            <a:avLst/>
          </a:prstGeom>
          <a:ln w="19080">
            <a:noFill/>
          </a:ln>
        </p:spPr>
      </p:pic>
      <p:sp>
        <p:nvSpPr>
          <p:cNvPr id="5" name="Text 0"/>
          <p:cNvSpPr/>
          <p:nvPr/>
        </p:nvSpPr>
        <p:spPr>
          <a:xfrm>
            <a:off x="658440" y="2194560"/>
            <a:ext cx="6766560" cy="53028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US" sz="3400" b="1" strike="noStrike" spc="-1">
                <a:solidFill>
                  <a:srgbClr val="000000"/>
                </a:solidFill>
                <a:latin typeface="Aptos Display"/>
                <a:ea typeface="Aptos Display"/>
              </a:rPr>
              <a:t>Proyecto ANCARES</a:t>
            </a:r>
            <a:endParaRPr lang="en-US" sz="3400" b="0" strike="noStrike" spc="-1">
              <a:solidFill>
                <a:srgbClr val="000000"/>
              </a:solidFill>
              <a:latin typeface="Arial"/>
            </a:endParaRPr>
          </a:p>
        </p:txBody>
      </p:sp>
      <p:sp>
        <p:nvSpPr>
          <p:cNvPr id="6" name="Text 1"/>
          <p:cNvSpPr/>
          <p:nvPr/>
        </p:nvSpPr>
        <p:spPr>
          <a:xfrm>
            <a:off x="685800" y="2788920"/>
            <a:ext cx="6766560" cy="41148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US" sz="2200" b="1" strike="noStrike" spc="-1">
                <a:solidFill>
                  <a:srgbClr val="000000"/>
                </a:solidFill>
                <a:latin typeface="Aptos"/>
              </a:rPr>
              <a:t>Grupo Operativo Supraautonómico</a:t>
            </a:r>
            <a:endParaRPr lang="en-US" sz="2200" b="0" strike="noStrike" spc="-1">
              <a:solidFill>
                <a:srgbClr val="000000"/>
              </a:solidFill>
              <a:latin typeface="Arial"/>
            </a:endParaRPr>
          </a:p>
        </p:txBody>
      </p:sp>
      <p:sp>
        <p:nvSpPr>
          <p:cNvPr id="7" name="Text 2"/>
          <p:cNvSpPr/>
          <p:nvPr/>
        </p:nvSpPr>
        <p:spPr>
          <a:xfrm>
            <a:off x="713160" y="3310200"/>
            <a:ext cx="6629400" cy="54864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nSpc>
                <a:spcPct val="100000"/>
              </a:lnSpc>
            </a:pPr>
            <a:r>
              <a:rPr lang="en-US" sz="1400" b="0" strike="noStrike" spc="-1">
                <a:solidFill>
                  <a:srgbClr val="000000"/>
                </a:solidFill>
                <a:latin typeface="Aptos"/>
              </a:rPr>
              <a:t>Herramientas innovadoras para el análisis del uso del suelo y nivel de carbono en agroecosistemas de regiones lácteas sostenibles</a:t>
            </a:r>
            <a:endParaRPr lang="en-US" sz="1400" b="0" strike="noStrike" spc="-1">
              <a:solidFill>
                <a:srgbClr val="000000"/>
              </a:solidFill>
              <a:latin typeface="Arial"/>
            </a:endParaRPr>
          </a:p>
        </p:txBody>
      </p:sp>
      <p:pic>
        <p:nvPicPr>
          <p:cNvPr id="8" name="Image 1" descr="/mnt/data/ICONO ANCARES NEGRO.png"/>
          <p:cNvPicPr/>
          <p:nvPr/>
        </p:nvPicPr>
        <p:blipFill>
          <a:blip r:embed="rId4"/>
          <a:stretch/>
        </p:blipFill>
        <p:spPr>
          <a:xfrm>
            <a:off x="8458200" y="1097280"/>
            <a:ext cx="3063240" cy="3063240"/>
          </a:xfrm>
          <a:prstGeom prst="rect">
            <a:avLst/>
          </a:prstGeom>
          <a:ln w="19080">
            <a:noFill/>
          </a:ln>
        </p:spPr>
      </p:pic>
      <p:sp>
        <p:nvSpPr>
          <p:cNvPr id="9" name="Shape 3"/>
          <p:cNvSpPr/>
          <p:nvPr/>
        </p:nvSpPr>
        <p:spPr>
          <a:xfrm>
            <a:off x="0" y="6199560"/>
            <a:ext cx="12191760" cy="658440"/>
          </a:xfrm>
          <a:custGeom>
            <a:avLst/>
            <a:gdLst/>
            <a:ahLst/>
            <a:cxnLst/>
            <a:rect l="l" t="t" r="r" b="b"/>
            <a:pathLst>
              <a:path w="21600" h="21600">
                <a:moveTo>
                  <a:pt x="0" y="0"/>
                </a:moveTo>
                <a:lnTo>
                  <a:pt x="21600" y="0"/>
                </a:lnTo>
                <a:lnTo>
                  <a:pt x="21600" y="21600"/>
                </a:lnTo>
                <a:lnTo>
                  <a:pt x="0" y="21600"/>
                </a:lnTo>
                <a:close/>
              </a:path>
            </a:pathLst>
          </a:custGeom>
          <a:solidFill>
            <a:srgbClr val="000000"/>
          </a:solidFill>
          <a:ln w="12600">
            <a:solidFill>
              <a:srgbClr val="000000"/>
            </a:solidFill>
            <a:miter/>
          </a:ln>
        </p:spPr>
        <p:style>
          <a:lnRef idx="0">
            <a:scrgbClr r="0" g="0" b="0"/>
          </a:lnRef>
          <a:fillRef idx="0">
            <a:scrgbClr r="0" g="0" b="0"/>
          </a:fillRef>
          <a:effectRef idx="0">
            <a:scrgbClr r="0" g="0" b="0"/>
          </a:effectRef>
          <a:fontRef idx="minor"/>
        </p:style>
        <p:txBody>
          <a:bodyPr anchor="t">
            <a:noAutofit/>
          </a:bodyPr>
          <a:lstStyle/>
          <a:p>
            <a:endParaRPr lang="en-US" sz="1800" b="0" strike="noStrike" spc="-1">
              <a:solidFill>
                <a:srgbClr val="FFFFFF"/>
              </a:solidFill>
              <a:latin typeface="Arial"/>
            </a:endParaRPr>
          </a:p>
        </p:txBody>
      </p:sp>
      <p:sp>
        <p:nvSpPr>
          <p:cNvPr id="10" name="Text 4"/>
          <p:cNvSpPr/>
          <p:nvPr/>
        </p:nvSpPr>
        <p:spPr>
          <a:xfrm>
            <a:off x="331560" y="6364080"/>
            <a:ext cx="4892040" cy="25596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US" sz="1000" b="0" strike="noStrike" spc="-1">
                <a:solidFill>
                  <a:srgbClr val="FFFFFF"/>
                </a:solidFill>
                <a:latin typeface="Aptos"/>
              </a:rPr>
              <a:t>Enero 2026 – Enero 2029 | Galicia y Asturias</a:t>
            </a:r>
            <a:endParaRPr lang="en-US" sz="1000" b="0" strike="noStrike" spc="-1">
              <a:solidFill>
                <a:srgbClr val="000000"/>
              </a:solidFill>
              <a:latin typeface="Arial"/>
            </a:endParaRPr>
          </a:p>
        </p:txBody>
      </p:sp>
      <p:grpSp>
        <p:nvGrpSpPr>
          <p:cNvPr id="11" name="Grupo 14"/>
          <p:cNvGrpSpPr/>
          <p:nvPr/>
        </p:nvGrpSpPr>
        <p:grpSpPr>
          <a:xfrm>
            <a:off x="8436600" y="6234840"/>
            <a:ext cx="3539160" cy="514440"/>
            <a:chOff x="8436600" y="6234840"/>
            <a:chExt cx="3539160" cy="514440"/>
          </a:xfrm>
        </p:grpSpPr>
        <p:pic>
          <p:nvPicPr>
            <p:cNvPr id="12" name="Imagen 11" descr="The image contains five distinct emblems, each featuring a coat of arms with a crown, a shield, and a royal crown, symbolizing various ministries related to agriculture, fisheries, and food in Spanish.  El contenido generado por IA puede ser incorrecto."/>
            <p:cNvPicPr/>
            <p:nvPr/>
          </p:nvPicPr>
          <p:blipFill>
            <a:blip r:embed="rId5"/>
            <a:srcRect t="87189" r="59151"/>
            <a:stretch/>
          </p:blipFill>
          <p:spPr>
            <a:xfrm>
              <a:off x="10807200" y="6277680"/>
              <a:ext cx="1168560" cy="471600"/>
            </a:xfrm>
            <a:prstGeom prst="rect">
              <a:avLst/>
            </a:prstGeom>
            <a:ln w="19080">
              <a:noFill/>
            </a:ln>
          </p:spPr>
        </p:pic>
        <p:pic>
          <p:nvPicPr>
            <p:cNvPr id="13" name="Imagen 13" descr="The image shows a vibrant bouquet of flowers with various colors and shapes."/>
            <p:cNvPicPr/>
            <p:nvPr/>
          </p:nvPicPr>
          <p:blipFill>
            <a:blip r:embed="rId6"/>
            <a:stretch/>
          </p:blipFill>
          <p:spPr>
            <a:xfrm>
              <a:off x="8436600" y="6234840"/>
              <a:ext cx="2454840" cy="514440"/>
            </a:xfrm>
            <a:prstGeom prst="rect">
              <a:avLst/>
            </a:prstGeom>
            <a:ln w="19080">
              <a:noFill/>
            </a:ln>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xt 0"/>
          <p:cNvSpPr/>
          <p:nvPr/>
        </p:nvSpPr>
        <p:spPr>
          <a:xfrm>
            <a:off x="594360" y="457200"/>
            <a:ext cx="7132320" cy="45720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US" sz="2700" b="1" strike="noStrike" spc="-1">
                <a:solidFill>
                  <a:srgbClr val="000000"/>
                </a:solidFill>
                <a:latin typeface="Aptos Display"/>
                <a:ea typeface="Aptos Display"/>
              </a:rPr>
              <a:t>Índice</a:t>
            </a:r>
            <a:endParaRPr lang="en-US" sz="2700" b="0" strike="noStrike" spc="-1">
              <a:solidFill>
                <a:srgbClr val="000000"/>
              </a:solidFill>
              <a:latin typeface="Arial"/>
            </a:endParaRPr>
          </a:p>
        </p:txBody>
      </p:sp>
      <p:sp>
        <p:nvSpPr>
          <p:cNvPr id="15" name="Text 1"/>
          <p:cNvSpPr/>
          <p:nvPr/>
        </p:nvSpPr>
        <p:spPr>
          <a:xfrm>
            <a:off x="612720" y="960120"/>
            <a:ext cx="6675120" cy="25596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US" sz="1100" b="0" strike="noStrike" spc="-1">
                <a:solidFill>
                  <a:srgbClr val="231F20"/>
                </a:solidFill>
                <a:latin typeface="Aptos"/>
              </a:rPr>
              <a:t>Estructura recomendada</a:t>
            </a:r>
            <a:endParaRPr lang="en-US" sz="1100" b="0" strike="noStrike" spc="-1">
              <a:solidFill>
                <a:srgbClr val="000000"/>
              </a:solidFill>
              <a:latin typeface="Arial"/>
            </a:endParaRPr>
          </a:p>
        </p:txBody>
      </p:sp>
      <p:pic>
        <p:nvPicPr>
          <p:cNvPr id="16" name="Image 0" descr="/mnt/data/ANCARES HORIZONTAL FONDO 4.png"/>
          <p:cNvPicPr/>
          <p:nvPr/>
        </p:nvPicPr>
        <p:blipFill>
          <a:blip r:embed="rId3"/>
          <a:stretch/>
        </p:blipFill>
        <p:spPr>
          <a:xfrm>
            <a:off x="9509760" y="384120"/>
            <a:ext cx="2148840" cy="502920"/>
          </a:xfrm>
          <a:prstGeom prst="rect">
            <a:avLst/>
          </a:prstGeom>
          <a:ln w="19080">
            <a:noFill/>
          </a:ln>
        </p:spPr>
      </p:pic>
      <p:sp>
        <p:nvSpPr>
          <p:cNvPr id="17" name="Text 2"/>
          <p:cNvSpPr/>
          <p:nvPr/>
        </p:nvSpPr>
        <p:spPr>
          <a:xfrm>
            <a:off x="914400" y="1737360"/>
            <a:ext cx="5303520" cy="31104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US" sz="2200" b="1" strike="noStrike" spc="-1">
                <a:solidFill>
                  <a:srgbClr val="000000"/>
                </a:solidFill>
                <a:latin typeface="Aptos"/>
              </a:rPr>
              <a:t>01. Contexto y objetivo</a:t>
            </a:r>
            <a:endParaRPr lang="en-US" sz="2200" b="0" strike="noStrike" spc="-1">
              <a:solidFill>
                <a:srgbClr val="000000"/>
              </a:solidFill>
              <a:latin typeface="Arial"/>
            </a:endParaRPr>
          </a:p>
        </p:txBody>
      </p:sp>
      <p:sp>
        <p:nvSpPr>
          <p:cNvPr id="18" name="Shape 3"/>
          <p:cNvSpPr/>
          <p:nvPr/>
        </p:nvSpPr>
        <p:spPr>
          <a:xfrm>
            <a:off x="594360" y="1755720"/>
            <a:ext cx="164520" cy="274320"/>
          </a:xfrm>
          <a:custGeom>
            <a:avLst/>
            <a:gdLst/>
            <a:ahLst/>
            <a:cxnLst/>
            <a:rect l="l" t="t" r="r" b="b"/>
            <a:pathLst>
              <a:path w="21600" h="21600">
                <a:moveTo>
                  <a:pt x="0" y="0"/>
                </a:moveTo>
                <a:lnTo>
                  <a:pt x="21600" y="0"/>
                </a:lnTo>
                <a:lnTo>
                  <a:pt x="21600" y="21600"/>
                </a:lnTo>
                <a:lnTo>
                  <a:pt x="0" y="21600"/>
                </a:lnTo>
                <a:close/>
              </a:path>
            </a:pathLst>
          </a:custGeom>
          <a:solidFill>
            <a:srgbClr val="FDE12D"/>
          </a:solidFill>
          <a:ln w="12600">
            <a:solidFill>
              <a:srgbClr val="FDE12D"/>
            </a:solidFill>
            <a:miter/>
          </a:ln>
        </p:spPr>
        <p:style>
          <a:lnRef idx="0">
            <a:scrgbClr r="0" g="0" b="0"/>
          </a:lnRef>
          <a:fillRef idx="0">
            <a:scrgbClr r="0" g="0" b="0"/>
          </a:fillRef>
          <a:effectRef idx="0">
            <a:scrgbClr r="0" g="0" b="0"/>
          </a:effectRef>
          <a:fontRef idx="minor"/>
        </p:style>
        <p:txBody>
          <a:bodyPr anchor="t">
            <a:noAutofit/>
          </a:bodyPr>
          <a:lstStyle/>
          <a:p>
            <a:endParaRPr lang="en-US" sz="1800" b="0" strike="noStrike" spc="-1">
              <a:solidFill>
                <a:srgbClr val="000000"/>
              </a:solidFill>
              <a:latin typeface="Arial"/>
            </a:endParaRPr>
          </a:p>
        </p:txBody>
      </p:sp>
      <p:sp>
        <p:nvSpPr>
          <p:cNvPr id="19" name="Text 4"/>
          <p:cNvSpPr/>
          <p:nvPr/>
        </p:nvSpPr>
        <p:spPr>
          <a:xfrm>
            <a:off x="914400" y="2423160"/>
            <a:ext cx="5303520" cy="31104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US" sz="2200" b="1" strike="noStrike" spc="-1">
                <a:solidFill>
                  <a:srgbClr val="000000"/>
                </a:solidFill>
                <a:latin typeface="Aptos"/>
              </a:rPr>
              <a:t>02. Entidades participantes</a:t>
            </a:r>
            <a:endParaRPr lang="en-US" sz="2200" b="0" strike="noStrike" spc="-1">
              <a:solidFill>
                <a:srgbClr val="000000"/>
              </a:solidFill>
              <a:latin typeface="Arial"/>
            </a:endParaRPr>
          </a:p>
        </p:txBody>
      </p:sp>
      <p:sp>
        <p:nvSpPr>
          <p:cNvPr id="20" name="Shape 5"/>
          <p:cNvSpPr/>
          <p:nvPr/>
        </p:nvSpPr>
        <p:spPr>
          <a:xfrm>
            <a:off x="594360" y="2441520"/>
            <a:ext cx="164520" cy="274320"/>
          </a:xfrm>
          <a:custGeom>
            <a:avLst/>
            <a:gdLst/>
            <a:ahLst/>
            <a:cxnLst/>
            <a:rect l="l" t="t" r="r" b="b"/>
            <a:pathLst>
              <a:path w="21600" h="21600">
                <a:moveTo>
                  <a:pt x="0" y="0"/>
                </a:moveTo>
                <a:lnTo>
                  <a:pt x="21600" y="0"/>
                </a:lnTo>
                <a:lnTo>
                  <a:pt x="21600" y="21600"/>
                </a:lnTo>
                <a:lnTo>
                  <a:pt x="0" y="21600"/>
                </a:lnTo>
                <a:close/>
              </a:path>
            </a:pathLst>
          </a:custGeom>
          <a:solidFill>
            <a:srgbClr val="FDE12D"/>
          </a:solidFill>
          <a:ln w="12600">
            <a:solidFill>
              <a:srgbClr val="FDE12D"/>
            </a:solidFill>
            <a:miter/>
          </a:ln>
        </p:spPr>
        <p:style>
          <a:lnRef idx="0">
            <a:scrgbClr r="0" g="0" b="0"/>
          </a:lnRef>
          <a:fillRef idx="0">
            <a:scrgbClr r="0" g="0" b="0"/>
          </a:fillRef>
          <a:effectRef idx="0">
            <a:scrgbClr r="0" g="0" b="0"/>
          </a:effectRef>
          <a:fontRef idx="minor"/>
        </p:style>
        <p:txBody>
          <a:bodyPr anchor="t">
            <a:noAutofit/>
          </a:bodyPr>
          <a:lstStyle/>
          <a:p>
            <a:endParaRPr lang="en-US" sz="1800" b="0" strike="noStrike" spc="-1">
              <a:solidFill>
                <a:srgbClr val="000000"/>
              </a:solidFill>
              <a:latin typeface="Arial"/>
            </a:endParaRPr>
          </a:p>
        </p:txBody>
      </p:sp>
      <p:sp>
        <p:nvSpPr>
          <p:cNvPr id="21" name="Text 6"/>
          <p:cNvSpPr/>
          <p:nvPr/>
        </p:nvSpPr>
        <p:spPr>
          <a:xfrm>
            <a:off x="914400" y="3108960"/>
            <a:ext cx="5303520" cy="31104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US" sz="2200" b="1" strike="noStrike" spc="-1">
                <a:solidFill>
                  <a:srgbClr val="000000"/>
                </a:solidFill>
                <a:latin typeface="Aptos"/>
              </a:rPr>
              <a:t>03. Actividades y metodología</a:t>
            </a:r>
            <a:endParaRPr lang="en-US" sz="2200" b="0" strike="noStrike" spc="-1">
              <a:solidFill>
                <a:srgbClr val="000000"/>
              </a:solidFill>
              <a:latin typeface="Arial"/>
            </a:endParaRPr>
          </a:p>
        </p:txBody>
      </p:sp>
      <p:sp>
        <p:nvSpPr>
          <p:cNvPr id="22" name="Shape 7"/>
          <p:cNvSpPr/>
          <p:nvPr/>
        </p:nvSpPr>
        <p:spPr>
          <a:xfrm>
            <a:off x="594360" y="3127320"/>
            <a:ext cx="164520" cy="274320"/>
          </a:xfrm>
          <a:custGeom>
            <a:avLst/>
            <a:gdLst/>
            <a:ahLst/>
            <a:cxnLst/>
            <a:rect l="l" t="t" r="r" b="b"/>
            <a:pathLst>
              <a:path w="21600" h="21600">
                <a:moveTo>
                  <a:pt x="0" y="0"/>
                </a:moveTo>
                <a:lnTo>
                  <a:pt x="21600" y="0"/>
                </a:lnTo>
                <a:lnTo>
                  <a:pt x="21600" y="21600"/>
                </a:lnTo>
                <a:lnTo>
                  <a:pt x="0" y="21600"/>
                </a:lnTo>
                <a:close/>
              </a:path>
            </a:pathLst>
          </a:custGeom>
          <a:solidFill>
            <a:srgbClr val="FDE12D"/>
          </a:solidFill>
          <a:ln w="12600">
            <a:solidFill>
              <a:srgbClr val="FDE12D"/>
            </a:solidFill>
            <a:miter/>
          </a:ln>
        </p:spPr>
        <p:style>
          <a:lnRef idx="0">
            <a:scrgbClr r="0" g="0" b="0"/>
          </a:lnRef>
          <a:fillRef idx="0">
            <a:scrgbClr r="0" g="0" b="0"/>
          </a:fillRef>
          <a:effectRef idx="0">
            <a:scrgbClr r="0" g="0" b="0"/>
          </a:effectRef>
          <a:fontRef idx="minor"/>
        </p:style>
        <p:txBody>
          <a:bodyPr anchor="t">
            <a:noAutofit/>
          </a:bodyPr>
          <a:lstStyle/>
          <a:p>
            <a:endParaRPr lang="en-US" sz="1800" b="0" strike="noStrike" spc="-1">
              <a:solidFill>
                <a:srgbClr val="000000"/>
              </a:solidFill>
              <a:latin typeface="Arial"/>
            </a:endParaRPr>
          </a:p>
        </p:txBody>
      </p:sp>
      <p:sp>
        <p:nvSpPr>
          <p:cNvPr id="23" name="Text 8"/>
          <p:cNvSpPr/>
          <p:nvPr/>
        </p:nvSpPr>
        <p:spPr>
          <a:xfrm>
            <a:off x="914400" y="3794760"/>
            <a:ext cx="5303520" cy="31104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US" sz="2200" b="1" strike="noStrike" spc="-1">
                <a:solidFill>
                  <a:srgbClr val="000000"/>
                </a:solidFill>
                <a:latin typeface="Aptos"/>
              </a:rPr>
              <a:t>04. Avances / resultados</a:t>
            </a:r>
            <a:endParaRPr lang="en-US" sz="2200" b="0" strike="noStrike" spc="-1">
              <a:solidFill>
                <a:srgbClr val="000000"/>
              </a:solidFill>
              <a:latin typeface="Arial"/>
            </a:endParaRPr>
          </a:p>
        </p:txBody>
      </p:sp>
      <p:sp>
        <p:nvSpPr>
          <p:cNvPr id="24" name="Shape 9"/>
          <p:cNvSpPr/>
          <p:nvPr/>
        </p:nvSpPr>
        <p:spPr>
          <a:xfrm>
            <a:off x="594360" y="3813120"/>
            <a:ext cx="164520" cy="274320"/>
          </a:xfrm>
          <a:custGeom>
            <a:avLst/>
            <a:gdLst/>
            <a:ahLst/>
            <a:cxnLst/>
            <a:rect l="l" t="t" r="r" b="b"/>
            <a:pathLst>
              <a:path w="21600" h="21600">
                <a:moveTo>
                  <a:pt x="0" y="0"/>
                </a:moveTo>
                <a:lnTo>
                  <a:pt x="21600" y="0"/>
                </a:lnTo>
                <a:lnTo>
                  <a:pt x="21600" y="21600"/>
                </a:lnTo>
                <a:lnTo>
                  <a:pt x="0" y="21600"/>
                </a:lnTo>
                <a:close/>
              </a:path>
            </a:pathLst>
          </a:custGeom>
          <a:solidFill>
            <a:srgbClr val="FDE12D"/>
          </a:solidFill>
          <a:ln w="12600">
            <a:solidFill>
              <a:srgbClr val="FDE12D"/>
            </a:solidFill>
            <a:miter/>
          </a:ln>
        </p:spPr>
        <p:style>
          <a:lnRef idx="0">
            <a:scrgbClr r="0" g="0" b="0"/>
          </a:lnRef>
          <a:fillRef idx="0">
            <a:scrgbClr r="0" g="0" b="0"/>
          </a:fillRef>
          <a:effectRef idx="0">
            <a:scrgbClr r="0" g="0" b="0"/>
          </a:effectRef>
          <a:fontRef idx="minor"/>
        </p:style>
        <p:txBody>
          <a:bodyPr anchor="t">
            <a:noAutofit/>
          </a:bodyPr>
          <a:lstStyle/>
          <a:p>
            <a:endParaRPr lang="en-US" sz="1800" b="0" strike="noStrike" spc="-1">
              <a:solidFill>
                <a:srgbClr val="000000"/>
              </a:solidFill>
              <a:latin typeface="Arial"/>
            </a:endParaRPr>
          </a:p>
        </p:txBody>
      </p:sp>
      <p:sp>
        <p:nvSpPr>
          <p:cNvPr id="25" name="Text 10"/>
          <p:cNvSpPr/>
          <p:nvPr/>
        </p:nvSpPr>
        <p:spPr>
          <a:xfrm>
            <a:off x="914400" y="4480560"/>
            <a:ext cx="5303520" cy="31104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US" sz="2200" b="1" strike="noStrike" spc="-1">
                <a:solidFill>
                  <a:srgbClr val="000000"/>
                </a:solidFill>
                <a:latin typeface="Aptos"/>
              </a:rPr>
              <a:t>05. Próximos pasos</a:t>
            </a:r>
            <a:endParaRPr lang="en-US" sz="2200" b="0" strike="noStrike" spc="-1">
              <a:solidFill>
                <a:srgbClr val="000000"/>
              </a:solidFill>
              <a:latin typeface="Arial"/>
            </a:endParaRPr>
          </a:p>
        </p:txBody>
      </p:sp>
      <p:sp>
        <p:nvSpPr>
          <p:cNvPr id="26" name="Shape 11"/>
          <p:cNvSpPr/>
          <p:nvPr/>
        </p:nvSpPr>
        <p:spPr>
          <a:xfrm>
            <a:off x="594360" y="4498920"/>
            <a:ext cx="164520" cy="274320"/>
          </a:xfrm>
          <a:custGeom>
            <a:avLst/>
            <a:gdLst/>
            <a:ahLst/>
            <a:cxnLst/>
            <a:rect l="l" t="t" r="r" b="b"/>
            <a:pathLst>
              <a:path w="21600" h="21600">
                <a:moveTo>
                  <a:pt x="0" y="0"/>
                </a:moveTo>
                <a:lnTo>
                  <a:pt x="21600" y="0"/>
                </a:lnTo>
                <a:lnTo>
                  <a:pt x="21600" y="21600"/>
                </a:lnTo>
                <a:lnTo>
                  <a:pt x="0" y="21600"/>
                </a:lnTo>
                <a:close/>
              </a:path>
            </a:pathLst>
          </a:custGeom>
          <a:solidFill>
            <a:srgbClr val="FDE12D"/>
          </a:solidFill>
          <a:ln w="12600">
            <a:solidFill>
              <a:srgbClr val="FDE12D"/>
            </a:solidFill>
            <a:miter/>
          </a:ln>
        </p:spPr>
        <p:style>
          <a:lnRef idx="0">
            <a:scrgbClr r="0" g="0" b="0"/>
          </a:lnRef>
          <a:fillRef idx="0">
            <a:scrgbClr r="0" g="0" b="0"/>
          </a:fillRef>
          <a:effectRef idx="0">
            <a:scrgbClr r="0" g="0" b="0"/>
          </a:effectRef>
          <a:fontRef idx="minor"/>
        </p:style>
        <p:txBody>
          <a:bodyPr anchor="t">
            <a:noAutofit/>
          </a:bodyPr>
          <a:lstStyle/>
          <a:p>
            <a:endParaRPr lang="en-US" sz="1800" b="0" strike="noStrike" spc="-1">
              <a:solidFill>
                <a:srgbClr val="000000"/>
              </a:solidFill>
              <a:latin typeface="Arial"/>
            </a:endParaRPr>
          </a:p>
        </p:txBody>
      </p:sp>
      <p:pic>
        <p:nvPicPr>
          <p:cNvPr id="27" name="Image 1" descr="/mnt/data/ICONO ANCARES NEGRO.png"/>
          <p:cNvPicPr/>
          <p:nvPr/>
        </p:nvPicPr>
        <p:blipFill>
          <a:blip r:embed="rId4"/>
          <a:stretch/>
        </p:blipFill>
        <p:spPr>
          <a:xfrm>
            <a:off x="8046720" y="1920240"/>
            <a:ext cx="2697480" cy="2697480"/>
          </a:xfrm>
          <a:prstGeom prst="rect">
            <a:avLst/>
          </a:prstGeom>
          <a:ln w="19080">
            <a:noFill/>
          </a:ln>
        </p:spPr>
      </p:pic>
      <p:sp>
        <p:nvSpPr>
          <p:cNvPr id="28" name="Text 12"/>
          <p:cNvSpPr/>
          <p:nvPr/>
        </p:nvSpPr>
        <p:spPr>
          <a:xfrm>
            <a:off x="502920" y="6446520"/>
            <a:ext cx="2743200" cy="16452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anchor="ctr">
            <a:noAutofit/>
          </a:bodyPr>
          <a:lstStyle/>
          <a:p>
            <a:pPr>
              <a:lnSpc>
                <a:spcPct val="100000"/>
              </a:lnSpc>
            </a:pPr>
            <a:r>
              <a:rPr lang="en-US" sz="650" b="0" strike="noStrike" spc="-1">
                <a:solidFill>
                  <a:srgbClr val="666666"/>
                </a:solidFill>
                <a:latin typeface="Aptos"/>
                <a:ea typeface="Aptos"/>
              </a:rPr>
              <a:t>ANCARES | Grupo Operativo Supraautonómico</a:t>
            </a:r>
            <a:endParaRPr lang="en-US" sz="650" b="0" strike="noStrike" spc="-1">
              <a:solidFill>
                <a:srgbClr val="000000"/>
              </a:solidFill>
              <a:latin typeface="Arial"/>
            </a:endParaRPr>
          </a:p>
        </p:txBody>
      </p:sp>
      <p:grpSp>
        <p:nvGrpSpPr>
          <p:cNvPr id="29" name="Grupo 21"/>
          <p:cNvGrpSpPr/>
          <p:nvPr/>
        </p:nvGrpSpPr>
        <p:grpSpPr>
          <a:xfrm>
            <a:off x="7226640" y="6206760"/>
            <a:ext cx="4530960" cy="450720"/>
            <a:chOff x="7226640" y="6206760"/>
            <a:chExt cx="4530960" cy="450720"/>
          </a:xfrm>
        </p:grpSpPr>
        <p:pic>
          <p:nvPicPr>
            <p:cNvPr id="30" name="Imagen 22" descr="The image depicts the flag of Spain with the Spanish Ministry of Agriculture, Fisheries, and Food.  El contenido generado por IA puede ser incorrecto."/>
            <p:cNvPicPr/>
            <p:nvPr/>
          </p:nvPicPr>
          <p:blipFill>
            <a:blip r:embed="rId5"/>
            <a:stretch/>
          </p:blipFill>
          <p:spPr>
            <a:xfrm>
              <a:off x="9723960" y="6209640"/>
              <a:ext cx="2033640" cy="447840"/>
            </a:xfrm>
            <a:prstGeom prst="rect">
              <a:avLst/>
            </a:prstGeom>
            <a:ln w="19080">
              <a:noFill/>
            </a:ln>
          </p:spPr>
        </p:pic>
        <p:pic>
          <p:nvPicPr>
            <p:cNvPr id="31" name="Imagen 23" descr="Cofinanciado por la Uniￃﾳn Europea  El contenido generado por IA puede ser incorrecto."/>
            <p:cNvPicPr/>
            <p:nvPr/>
          </p:nvPicPr>
          <p:blipFill>
            <a:blip r:embed="rId6"/>
            <a:stretch/>
          </p:blipFill>
          <p:spPr>
            <a:xfrm>
              <a:off x="7226640" y="6206760"/>
              <a:ext cx="2512800" cy="450720"/>
            </a:xfrm>
            <a:prstGeom prst="rect">
              <a:avLst/>
            </a:prstGeom>
            <a:ln w="19080">
              <a:noFill/>
            </a:ln>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 name="Text 0"/>
          <p:cNvSpPr/>
          <p:nvPr/>
        </p:nvSpPr>
        <p:spPr>
          <a:xfrm>
            <a:off x="594360" y="457200"/>
            <a:ext cx="7132320" cy="45720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s-ES" sz="2700" b="1" strike="noStrike" spc="-1" noProof="0" dirty="0">
                <a:solidFill>
                  <a:srgbClr val="000000"/>
                </a:solidFill>
                <a:latin typeface="Aptos Display"/>
                <a:ea typeface="Aptos Display"/>
              </a:rPr>
              <a:t>01. Contexto y objetivo</a:t>
            </a:r>
            <a:endParaRPr lang="es-ES" sz="2700" b="0" strike="noStrike" spc="-1" noProof="0" dirty="0">
              <a:solidFill>
                <a:srgbClr val="000000"/>
              </a:solidFill>
              <a:latin typeface="Arial"/>
            </a:endParaRPr>
          </a:p>
        </p:txBody>
      </p:sp>
      <p:sp>
        <p:nvSpPr>
          <p:cNvPr id="41" name="Text 1"/>
          <p:cNvSpPr/>
          <p:nvPr/>
        </p:nvSpPr>
        <p:spPr>
          <a:xfrm>
            <a:off x="612720" y="960120"/>
            <a:ext cx="6675120" cy="25596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s-ES" sz="1100" b="0" strike="noStrike" spc="-1" noProof="0" dirty="0">
                <a:solidFill>
                  <a:srgbClr val="231F20"/>
                </a:solidFill>
                <a:latin typeface="Aptos"/>
              </a:rPr>
              <a:t>Vigencia del proyecto: enero 2026 – enero 2029</a:t>
            </a:r>
            <a:endParaRPr lang="es-ES" sz="1100" b="0" strike="noStrike" spc="-1" noProof="0" dirty="0">
              <a:solidFill>
                <a:srgbClr val="000000"/>
              </a:solidFill>
              <a:latin typeface="Arial"/>
            </a:endParaRPr>
          </a:p>
        </p:txBody>
      </p:sp>
      <p:pic>
        <p:nvPicPr>
          <p:cNvPr id="42" name="Image 0" descr="/mnt/data/ANCARES HORIZONTAL FONDO 4.png"/>
          <p:cNvPicPr/>
          <p:nvPr/>
        </p:nvPicPr>
        <p:blipFill>
          <a:blip r:embed="rId3"/>
          <a:stretch/>
        </p:blipFill>
        <p:spPr>
          <a:xfrm>
            <a:off x="9509760" y="384120"/>
            <a:ext cx="2148840" cy="502920"/>
          </a:xfrm>
          <a:prstGeom prst="rect">
            <a:avLst/>
          </a:prstGeom>
          <a:ln w="19080">
            <a:noFill/>
          </a:ln>
        </p:spPr>
      </p:pic>
      <p:sp>
        <p:nvSpPr>
          <p:cNvPr id="43" name="Shape 2"/>
          <p:cNvSpPr/>
          <p:nvPr/>
        </p:nvSpPr>
        <p:spPr>
          <a:xfrm>
            <a:off x="594360" y="1417320"/>
            <a:ext cx="120015" cy="4584960"/>
          </a:xfrm>
          <a:custGeom>
            <a:avLst/>
            <a:gdLst/>
            <a:ahLst/>
            <a:cxnLst/>
            <a:rect l="l" t="t" r="r" b="b"/>
            <a:pathLst>
              <a:path w="21600" h="21600">
                <a:moveTo>
                  <a:pt x="0" y="0"/>
                </a:moveTo>
                <a:lnTo>
                  <a:pt x="21600" y="0"/>
                </a:lnTo>
                <a:lnTo>
                  <a:pt x="21600" y="21600"/>
                </a:lnTo>
                <a:lnTo>
                  <a:pt x="0" y="21600"/>
                </a:lnTo>
                <a:close/>
              </a:path>
            </a:pathLst>
          </a:custGeom>
          <a:solidFill>
            <a:srgbClr val="FDE12D"/>
          </a:solidFill>
          <a:ln w="12600">
            <a:solidFill>
              <a:srgbClr val="FDE12D"/>
            </a:solidFill>
            <a:miter/>
          </a:ln>
        </p:spPr>
        <p:style>
          <a:lnRef idx="0">
            <a:scrgbClr r="0" g="0" b="0"/>
          </a:lnRef>
          <a:fillRef idx="0">
            <a:scrgbClr r="0" g="0" b="0"/>
          </a:fillRef>
          <a:effectRef idx="0">
            <a:scrgbClr r="0" g="0" b="0"/>
          </a:effectRef>
          <a:fontRef idx="minor"/>
        </p:style>
        <p:txBody>
          <a:bodyPr anchor="t">
            <a:noAutofit/>
          </a:bodyPr>
          <a:lstStyle/>
          <a:p>
            <a:endParaRPr lang="es-ES" sz="1800" b="0" strike="noStrike" spc="-1" noProof="0" dirty="0">
              <a:solidFill>
                <a:srgbClr val="000000"/>
              </a:solidFill>
              <a:latin typeface="Arial"/>
            </a:endParaRPr>
          </a:p>
        </p:txBody>
      </p:sp>
      <p:sp>
        <p:nvSpPr>
          <p:cNvPr id="44" name="Text 3"/>
          <p:cNvSpPr/>
          <p:nvPr/>
        </p:nvSpPr>
        <p:spPr>
          <a:xfrm>
            <a:off x="914400" y="1508760"/>
            <a:ext cx="4983480" cy="45720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s-ES" sz="2400" b="1" strike="noStrike" spc="-1" noProof="0" dirty="0">
                <a:solidFill>
                  <a:srgbClr val="000000"/>
                </a:solidFill>
                <a:latin typeface="Aptos"/>
              </a:rPr>
              <a:t>Hacia una ganadería láctea climáticamente inteligente</a:t>
            </a:r>
            <a:endParaRPr lang="es-ES" sz="2400" b="0" strike="noStrike" spc="-1" noProof="0" dirty="0">
              <a:solidFill>
                <a:srgbClr val="000000"/>
              </a:solidFill>
              <a:latin typeface="Arial"/>
            </a:endParaRPr>
          </a:p>
        </p:txBody>
      </p:sp>
      <p:sp>
        <p:nvSpPr>
          <p:cNvPr id="45" name="Text 4"/>
          <p:cNvSpPr/>
          <p:nvPr/>
        </p:nvSpPr>
        <p:spPr>
          <a:xfrm>
            <a:off x="883920" y="3624840"/>
            <a:ext cx="5212080" cy="237744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720" tIns="720" rIns="720" bIns="720" anchor="ctr">
            <a:normAutofit fontScale="92500"/>
          </a:bodyPr>
          <a:lstStyle/>
          <a:p>
            <a:pPr>
              <a:lnSpc>
                <a:spcPct val="100000"/>
              </a:lnSpc>
            </a:pPr>
            <a:r>
              <a:rPr lang="es-ES" sz="1800" b="0" strike="noStrike" spc="-1" noProof="0" dirty="0">
                <a:solidFill>
                  <a:srgbClr val="231F20"/>
                </a:solidFill>
                <a:latin typeface="Aptos"/>
              </a:rPr>
              <a:t>• Analiza el uso del suelo y el potencial de secuestro de carbono en explotaciones lácteas de Galicia y Asturias</a:t>
            </a:r>
          </a:p>
          <a:p>
            <a:pPr>
              <a:lnSpc>
                <a:spcPct val="100000"/>
              </a:lnSpc>
            </a:pPr>
            <a:endParaRPr lang="es-ES" sz="1800" b="0" strike="noStrike" spc="-1" noProof="0" dirty="0">
              <a:solidFill>
                <a:srgbClr val="000000"/>
              </a:solidFill>
              <a:latin typeface="Arial"/>
            </a:endParaRPr>
          </a:p>
          <a:p>
            <a:pPr>
              <a:lnSpc>
                <a:spcPct val="100000"/>
              </a:lnSpc>
            </a:pPr>
            <a:r>
              <a:rPr lang="es-ES" sz="1800" b="0" strike="noStrike" spc="-1" noProof="0" dirty="0">
                <a:solidFill>
                  <a:srgbClr val="231F20"/>
                </a:solidFill>
                <a:latin typeface="Aptos"/>
              </a:rPr>
              <a:t>• Desarrolla una herramienta digital de cartografía y simulación de escenarios de carbono experimentando en granjas</a:t>
            </a:r>
          </a:p>
          <a:p>
            <a:pPr>
              <a:lnSpc>
                <a:spcPct val="100000"/>
              </a:lnSpc>
            </a:pPr>
            <a:endParaRPr lang="es-ES" sz="1800" b="0" strike="noStrike" spc="-1" noProof="0" dirty="0">
              <a:solidFill>
                <a:srgbClr val="000000"/>
              </a:solidFill>
              <a:latin typeface="Arial"/>
            </a:endParaRPr>
          </a:p>
          <a:p>
            <a:pPr>
              <a:lnSpc>
                <a:spcPct val="100000"/>
              </a:lnSpc>
            </a:pPr>
            <a:r>
              <a:rPr lang="es-ES" sz="1800" b="0" strike="noStrike" spc="-1" noProof="0" dirty="0">
                <a:solidFill>
                  <a:srgbClr val="231F20"/>
                </a:solidFill>
                <a:latin typeface="Aptos"/>
              </a:rPr>
              <a:t>• Herramientas: Plataforma digital para granjas y sistemas de monitorización de carbono y fertilización.</a:t>
            </a:r>
            <a:endParaRPr lang="es-ES" sz="1800" b="0" strike="noStrike" spc="-1" noProof="0" dirty="0">
              <a:solidFill>
                <a:srgbClr val="000000"/>
              </a:solidFill>
              <a:latin typeface="Arial"/>
            </a:endParaRPr>
          </a:p>
        </p:txBody>
      </p:sp>
      <p:sp>
        <p:nvSpPr>
          <p:cNvPr id="48" name="Text 6"/>
          <p:cNvSpPr/>
          <p:nvPr/>
        </p:nvSpPr>
        <p:spPr>
          <a:xfrm>
            <a:off x="6903720" y="5102280"/>
            <a:ext cx="3840480" cy="90000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chorCtr="1">
            <a:noAutofit/>
          </a:bodyPr>
          <a:lstStyle/>
          <a:p>
            <a:pPr algn="ctr">
              <a:lnSpc>
                <a:spcPct val="100000"/>
              </a:lnSpc>
            </a:pPr>
            <a:r>
              <a:rPr lang="es-ES" sz="4000" b="1" strike="noStrike" spc="-1" noProof="0" dirty="0">
                <a:solidFill>
                  <a:srgbClr val="000000"/>
                </a:solidFill>
                <a:latin typeface="Aptos Display"/>
              </a:rPr>
              <a:t>2 regiones</a:t>
            </a:r>
            <a:endParaRPr lang="es-ES" sz="4000" b="0" strike="noStrike" spc="-1" noProof="0" dirty="0">
              <a:solidFill>
                <a:srgbClr val="000000"/>
              </a:solidFill>
              <a:latin typeface="Arial"/>
            </a:endParaRPr>
          </a:p>
          <a:p>
            <a:pPr algn="ctr">
              <a:lnSpc>
                <a:spcPct val="100000"/>
              </a:lnSpc>
            </a:pPr>
            <a:r>
              <a:rPr lang="es-ES" sz="1200" b="0" strike="noStrike" spc="-1" noProof="0" dirty="0">
                <a:solidFill>
                  <a:srgbClr val="000000"/>
                </a:solidFill>
                <a:latin typeface="Aptos"/>
              </a:rPr>
              <a:t>Galicia y Asturias</a:t>
            </a:r>
            <a:endParaRPr lang="es-ES" sz="1200" b="0" strike="noStrike" spc="-1" noProof="0" dirty="0">
              <a:solidFill>
                <a:srgbClr val="000000"/>
              </a:solidFill>
              <a:latin typeface="Arial"/>
            </a:endParaRPr>
          </a:p>
          <a:p>
            <a:pPr algn="ctr">
              <a:lnSpc>
                <a:spcPct val="100000"/>
              </a:lnSpc>
            </a:pPr>
            <a:r>
              <a:rPr lang="es-ES" sz="1300" b="1" strike="noStrike" spc="-1" noProof="0" dirty="0">
                <a:solidFill>
                  <a:srgbClr val="000000"/>
                </a:solidFill>
                <a:latin typeface="Aptos"/>
              </a:rPr>
              <a:t>37 meses de ejecución (2026-2029)</a:t>
            </a:r>
            <a:endParaRPr lang="es-ES" sz="1300" b="0" strike="noStrike" spc="-1" noProof="0" dirty="0">
              <a:solidFill>
                <a:srgbClr val="000000"/>
              </a:solidFill>
              <a:latin typeface="Arial"/>
            </a:endParaRPr>
          </a:p>
        </p:txBody>
      </p:sp>
      <p:sp>
        <p:nvSpPr>
          <p:cNvPr id="49" name="Text 7"/>
          <p:cNvSpPr/>
          <p:nvPr/>
        </p:nvSpPr>
        <p:spPr>
          <a:xfrm>
            <a:off x="502920" y="6446520"/>
            <a:ext cx="2743200" cy="16452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anchor="ctr">
            <a:noAutofit/>
          </a:bodyPr>
          <a:lstStyle/>
          <a:p>
            <a:pPr>
              <a:lnSpc>
                <a:spcPct val="100000"/>
              </a:lnSpc>
            </a:pPr>
            <a:r>
              <a:rPr lang="es-ES" sz="650" b="0" strike="noStrike" spc="-1" noProof="0" dirty="0">
                <a:solidFill>
                  <a:srgbClr val="666666"/>
                </a:solidFill>
                <a:latin typeface="Aptos"/>
                <a:ea typeface="Aptos"/>
              </a:rPr>
              <a:t>ANCARES | Grupo Operativo Supraautonómico</a:t>
            </a:r>
            <a:endParaRPr lang="es-ES" sz="650" b="0" strike="noStrike" spc="-1" noProof="0" dirty="0">
              <a:solidFill>
                <a:srgbClr val="000000"/>
              </a:solidFill>
              <a:latin typeface="Arial"/>
            </a:endParaRPr>
          </a:p>
        </p:txBody>
      </p:sp>
      <p:grpSp>
        <p:nvGrpSpPr>
          <p:cNvPr id="50" name="Grupo 13"/>
          <p:cNvGrpSpPr/>
          <p:nvPr/>
        </p:nvGrpSpPr>
        <p:grpSpPr>
          <a:xfrm>
            <a:off x="7226640" y="6206760"/>
            <a:ext cx="4530960" cy="450720"/>
            <a:chOff x="7226640" y="6206760"/>
            <a:chExt cx="4530960" cy="450720"/>
          </a:xfrm>
        </p:grpSpPr>
        <p:pic>
          <p:nvPicPr>
            <p:cNvPr id="51" name="Imagen 14" descr="The image depicts the flag of Spain with the Spanish Ministry of Agriculture, Fisheries, and Food.  El contenido generado por IA puede ser incorrecto."/>
            <p:cNvPicPr/>
            <p:nvPr/>
          </p:nvPicPr>
          <p:blipFill>
            <a:blip r:embed="rId4"/>
            <a:stretch/>
          </p:blipFill>
          <p:spPr>
            <a:xfrm>
              <a:off x="9723960" y="6209640"/>
              <a:ext cx="2033640" cy="447840"/>
            </a:xfrm>
            <a:prstGeom prst="rect">
              <a:avLst/>
            </a:prstGeom>
            <a:ln w="19080">
              <a:noFill/>
            </a:ln>
          </p:spPr>
        </p:pic>
        <p:pic>
          <p:nvPicPr>
            <p:cNvPr id="52" name="Imagen 15" descr="Cofinanciado por la Uniￃﾳn Europea  El contenido generado por IA puede ser incorrecto."/>
            <p:cNvPicPr/>
            <p:nvPr/>
          </p:nvPicPr>
          <p:blipFill>
            <a:blip r:embed="rId5"/>
            <a:stretch/>
          </p:blipFill>
          <p:spPr>
            <a:xfrm>
              <a:off x="7226640" y="6206760"/>
              <a:ext cx="2512800" cy="450720"/>
            </a:xfrm>
            <a:prstGeom prst="rect">
              <a:avLst/>
            </a:prstGeom>
            <a:ln w="19080">
              <a:noFill/>
            </a:ln>
          </p:spPr>
        </p:pic>
      </p:grpSp>
      <p:sp>
        <p:nvSpPr>
          <p:cNvPr id="2" name="CuadroTexto 1">
            <a:extLst>
              <a:ext uri="{FF2B5EF4-FFF2-40B4-BE49-F238E27FC236}">
                <a16:creationId xmlns:a16="http://schemas.microsoft.com/office/drawing/2014/main" id="{9B88509C-A5A0-C7EF-3265-9FBC4B395144}"/>
              </a:ext>
            </a:extLst>
          </p:cNvPr>
          <p:cNvSpPr txBox="1"/>
          <p:nvPr/>
        </p:nvSpPr>
        <p:spPr>
          <a:xfrm>
            <a:off x="821530" y="2188755"/>
            <a:ext cx="5642769" cy="1200329"/>
          </a:xfrm>
          <a:prstGeom prst="rect">
            <a:avLst/>
          </a:prstGeom>
          <a:noFill/>
        </p:spPr>
        <p:txBody>
          <a:bodyPr wrap="square" rtlCol="0">
            <a:spAutoFit/>
          </a:bodyPr>
          <a:lstStyle/>
          <a:p>
            <a:r>
              <a:rPr lang="es-ES" i="1" noProof="0" dirty="0"/>
              <a:t>Busca convertir las granjas de leche en sistemas capaces de </a:t>
            </a:r>
            <a:r>
              <a:rPr lang="es-ES" b="1" i="1" noProof="0" dirty="0"/>
              <a:t>capturar carbono, mejorar el suelo y reducir emisiones</a:t>
            </a:r>
            <a:r>
              <a:rPr lang="es-ES" i="1" noProof="0" dirty="0"/>
              <a:t>, usando tecnología y conocimiento aplicado (tecnología+ campo+ análisis).</a:t>
            </a:r>
          </a:p>
        </p:txBody>
      </p:sp>
      <p:pic>
        <p:nvPicPr>
          <p:cNvPr id="6" name="Imagen 5" descr="The image depicts a map of Galicia and Asturias, highlighting sustainable practices such as carbon capture, soil health, efficient dairy farming, and digital carbon monitoring.&#10;&#10;El contenido generado por IA puede ser incorrecto.">
            <a:extLst>
              <a:ext uri="{FF2B5EF4-FFF2-40B4-BE49-F238E27FC236}">
                <a16:creationId xmlns:a16="http://schemas.microsoft.com/office/drawing/2014/main" id="{0E3A7C40-88C6-34E8-BD3F-39D95205E58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03720" y="2005404"/>
            <a:ext cx="5134186" cy="288951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 name="Text 0"/>
          <p:cNvSpPr/>
          <p:nvPr/>
        </p:nvSpPr>
        <p:spPr>
          <a:xfrm>
            <a:off x="594360" y="457200"/>
            <a:ext cx="7132320" cy="45720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US" sz="2700" b="1" strike="noStrike" spc="-1">
                <a:solidFill>
                  <a:srgbClr val="000000"/>
                </a:solidFill>
                <a:latin typeface="Aptos Display"/>
                <a:ea typeface="Aptos Display"/>
              </a:rPr>
              <a:t>02. Entidades participantes</a:t>
            </a:r>
            <a:endParaRPr lang="en-US" sz="2700" b="0" strike="noStrike" spc="-1">
              <a:solidFill>
                <a:srgbClr val="000000"/>
              </a:solidFill>
              <a:latin typeface="Arial"/>
            </a:endParaRPr>
          </a:p>
        </p:txBody>
      </p:sp>
      <p:sp>
        <p:nvSpPr>
          <p:cNvPr id="67" name="Text 1"/>
          <p:cNvSpPr/>
          <p:nvPr/>
        </p:nvSpPr>
        <p:spPr>
          <a:xfrm>
            <a:off x="612720" y="960120"/>
            <a:ext cx="6675120" cy="25596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US" sz="1100" b="0" strike="noStrike" spc="-1">
                <a:solidFill>
                  <a:srgbClr val="231F20"/>
                </a:solidFill>
                <a:latin typeface="Aptos"/>
              </a:rPr>
              <a:t>Socios beneficiarios y colaboradores</a:t>
            </a:r>
            <a:endParaRPr lang="en-US" sz="1100" b="0" strike="noStrike" spc="-1">
              <a:solidFill>
                <a:srgbClr val="000000"/>
              </a:solidFill>
              <a:latin typeface="Arial"/>
            </a:endParaRPr>
          </a:p>
        </p:txBody>
      </p:sp>
      <p:pic>
        <p:nvPicPr>
          <p:cNvPr id="68" name="Image 0" descr="/mnt/data/ANCARES HORIZONTAL FONDO 4.png"/>
          <p:cNvPicPr/>
          <p:nvPr/>
        </p:nvPicPr>
        <p:blipFill>
          <a:blip r:embed="rId3"/>
          <a:stretch/>
        </p:blipFill>
        <p:spPr>
          <a:xfrm>
            <a:off x="9509760" y="384120"/>
            <a:ext cx="2148840" cy="502920"/>
          </a:xfrm>
          <a:prstGeom prst="rect">
            <a:avLst/>
          </a:prstGeom>
          <a:ln w="19080">
            <a:noFill/>
          </a:ln>
        </p:spPr>
      </p:pic>
      <p:sp>
        <p:nvSpPr>
          <p:cNvPr id="69" name="Text 2"/>
          <p:cNvSpPr/>
          <p:nvPr/>
        </p:nvSpPr>
        <p:spPr>
          <a:xfrm>
            <a:off x="777240" y="1417320"/>
            <a:ext cx="4754880" cy="32004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US" sz="2000" b="1" strike="noStrike" spc="-1">
                <a:solidFill>
                  <a:srgbClr val="000000"/>
                </a:solidFill>
                <a:latin typeface="Aptos"/>
              </a:rPr>
              <a:t>Socios beneficiarios</a:t>
            </a:r>
            <a:endParaRPr lang="en-US" sz="2000" b="0" strike="noStrike" spc="-1">
              <a:solidFill>
                <a:srgbClr val="000000"/>
              </a:solidFill>
              <a:latin typeface="Arial"/>
            </a:endParaRPr>
          </a:p>
        </p:txBody>
      </p:sp>
      <p:pic>
        <p:nvPicPr>
          <p:cNvPr id="70" name="Image 1" descr="/mnt/data/logo_cetemas_color.png"/>
          <p:cNvPicPr/>
          <p:nvPr/>
        </p:nvPicPr>
        <p:blipFill>
          <a:blip r:embed="rId4"/>
          <a:stretch/>
        </p:blipFill>
        <p:spPr>
          <a:xfrm>
            <a:off x="914400" y="2103120"/>
            <a:ext cx="1381320" cy="323280"/>
          </a:xfrm>
          <a:prstGeom prst="rect">
            <a:avLst/>
          </a:prstGeom>
          <a:ln w="19080">
            <a:noFill/>
          </a:ln>
        </p:spPr>
      </p:pic>
      <p:sp>
        <p:nvSpPr>
          <p:cNvPr id="71" name="Text 3"/>
          <p:cNvSpPr/>
          <p:nvPr/>
        </p:nvSpPr>
        <p:spPr>
          <a:xfrm>
            <a:off x="777240" y="2971800"/>
            <a:ext cx="4754880" cy="32004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US" sz="2000" b="1" strike="noStrike" spc="-1">
                <a:solidFill>
                  <a:srgbClr val="000000"/>
                </a:solidFill>
                <a:latin typeface="Aptos"/>
              </a:rPr>
              <a:t>Colaboradores / entidades subcontratadas</a:t>
            </a:r>
            <a:endParaRPr lang="en-US" sz="2000" b="0" strike="noStrike" spc="-1">
              <a:solidFill>
                <a:srgbClr val="000000"/>
              </a:solidFill>
              <a:latin typeface="Arial"/>
            </a:endParaRPr>
          </a:p>
        </p:txBody>
      </p:sp>
      <p:sp>
        <p:nvSpPr>
          <p:cNvPr id="72" name="Shape 4"/>
          <p:cNvSpPr/>
          <p:nvPr/>
        </p:nvSpPr>
        <p:spPr>
          <a:xfrm>
            <a:off x="7452360" y="1554480"/>
            <a:ext cx="3383280" cy="3291840"/>
          </a:xfrm>
          <a:custGeom>
            <a:avLst/>
            <a:gdLst/>
            <a:ahLst/>
            <a:cxnLst/>
            <a:rect l="l" t="t" r="r" b="b"/>
            <a:pathLst>
              <a:path w="21600" h="21600">
                <a:moveTo>
                  <a:pt x="0" y="0"/>
                </a:moveTo>
                <a:lnTo>
                  <a:pt x="21600" y="0"/>
                </a:lnTo>
                <a:lnTo>
                  <a:pt x="21600" y="21600"/>
                </a:lnTo>
                <a:lnTo>
                  <a:pt x="0" y="21600"/>
                </a:lnTo>
                <a:close/>
              </a:path>
            </a:pathLst>
          </a:custGeom>
          <a:solidFill>
            <a:srgbClr val="FDE12D"/>
          </a:solidFill>
          <a:ln w="12600">
            <a:solidFill>
              <a:srgbClr val="FDE12D"/>
            </a:solidFill>
            <a:miter/>
          </a:ln>
        </p:spPr>
        <p:style>
          <a:lnRef idx="0">
            <a:scrgbClr r="0" g="0" b="0"/>
          </a:lnRef>
          <a:fillRef idx="0">
            <a:scrgbClr r="0" g="0" b="0"/>
          </a:fillRef>
          <a:effectRef idx="0">
            <a:scrgbClr r="0" g="0" b="0"/>
          </a:effectRef>
          <a:fontRef idx="minor"/>
        </p:style>
        <p:txBody>
          <a:bodyPr anchor="t">
            <a:noAutofit/>
          </a:bodyPr>
          <a:lstStyle/>
          <a:p>
            <a:endParaRPr lang="en-US" sz="1800" b="0" strike="noStrike" spc="-1">
              <a:solidFill>
                <a:srgbClr val="000000"/>
              </a:solidFill>
              <a:latin typeface="Arial"/>
            </a:endParaRPr>
          </a:p>
        </p:txBody>
      </p:sp>
      <p:sp>
        <p:nvSpPr>
          <p:cNvPr id="73" name="Text 5"/>
          <p:cNvSpPr/>
          <p:nvPr/>
        </p:nvSpPr>
        <p:spPr>
          <a:xfrm>
            <a:off x="7790760" y="1883520"/>
            <a:ext cx="2743200" cy="50292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chorCtr="1">
            <a:noAutofit/>
          </a:bodyPr>
          <a:lstStyle/>
          <a:p>
            <a:pPr algn="ctr">
              <a:lnSpc>
                <a:spcPct val="100000"/>
              </a:lnSpc>
            </a:pPr>
            <a:r>
              <a:rPr lang="en-US" sz="2400" b="1" strike="noStrike" spc="-1">
                <a:solidFill>
                  <a:srgbClr val="000000"/>
                </a:solidFill>
                <a:latin typeface="Aptos"/>
              </a:rPr>
              <a:t>Proyecto multi-actor</a:t>
            </a:r>
            <a:endParaRPr lang="en-US" sz="2400" b="0" strike="noStrike" spc="-1">
              <a:solidFill>
                <a:srgbClr val="000000"/>
              </a:solidFill>
              <a:latin typeface="Arial"/>
            </a:endParaRPr>
          </a:p>
        </p:txBody>
      </p:sp>
      <p:sp>
        <p:nvSpPr>
          <p:cNvPr id="74" name="Text 6"/>
          <p:cNvSpPr/>
          <p:nvPr/>
        </p:nvSpPr>
        <p:spPr>
          <a:xfrm>
            <a:off x="7818120" y="2633400"/>
            <a:ext cx="2743200" cy="132588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720" tIns="720" rIns="720" bIns="720" anchor="ctr" anchorCtr="1">
            <a:normAutofit/>
          </a:bodyPr>
          <a:lstStyle/>
          <a:p>
            <a:pPr algn="ctr">
              <a:lnSpc>
                <a:spcPct val="100000"/>
              </a:lnSpc>
            </a:pPr>
            <a:r>
              <a:rPr lang="en-US" sz="1500" b="0" strike="noStrike" spc="-1">
                <a:solidFill>
                  <a:srgbClr val="000000"/>
                </a:solidFill>
                <a:latin typeface="Aptos"/>
              </a:rPr>
              <a:t>Tecnología, ciencia, sector lácteo y cooperativas trabajando juntos sobre suelo, carbono y digitalización.</a:t>
            </a:r>
            <a:endParaRPr lang="en-US" sz="1500" b="0" strike="noStrike" spc="-1">
              <a:solidFill>
                <a:srgbClr val="000000"/>
              </a:solidFill>
              <a:latin typeface="Arial"/>
            </a:endParaRPr>
          </a:p>
        </p:txBody>
      </p:sp>
      <p:sp>
        <p:nvSpPr>
          <p:cNvPr id="75" name="Text 7"/>
          <p:cNvSpPr/>
          <p:nvPr/>
        </p:nvSpPr>
        <p:spPr>
          <a:xfrm>
            <a:off x="502920" y="6446520"/>
            <a:ext cx="2743200" cy="16452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anchor="ctr">
            <a:noAutofit/>
          </a:bodyPr>
          <a:lstStyle/>
          <a:p>
            <a:pPr>
              <a:lnSpc>
                <a:spcPct val="100000"/>
              </a:lnSpc>
            </a:pPr>
            <a:r>
              <a:rPr lang="en-US" sz="650" b="0" strike="noStrike" spc="-1">
                <a:solidFill>
                  <a:srgbClr val="666666"/>
                </a:solidFill>
                <a:latin typeface="Aptos"/>
                <a:ea typeface="Aptos"/>
              </a:rPr>
              <a:t>ANCARES | Grupo Operativo Supraautonómico</a:t>
            </a:r>
            <a:endParaRPr lang="en-US" sz="650" b="0" strike="noStrike" spc="-1">
              <a:solidFill>
                <a:srgbClr val="000000"/>
              </a:solidFill>
              <a:latin typeface="Arial"/>
            </a:endParaRPr>
          </a:p>
        </p:txBody>
      </p:sp>
      <p:pic>
        <p:nvPicPr>
          <p:cNvPr id="76" name="Imagen 19" descr="Flor de Burgos.  El contenido generado por IA puede ser incorrecto."/>
          <p:cNvPicPr/>
          <p:nvPr/>
        </p:nvPicPr>
        <p:blipFill>
          <a:blip r:embed="rId5"/>
          <a:stretch/>
        </p:blipFill>
        <p:spPr>
          <a:xfrm>
            <a:off x="2739600" y="1846080"/>
            <a:ext cx="1352520" cy="837360"/>
          </a:xfrm>
          <a:prstGeom prst="rect">
            <a:avLst/>
          </a:prstGeom>
          <a:ln w="19080">
            <a:noFill/>
          </a:ln>
        </p:spPr>
      </p:pic>
      <p:pic>
        <p:nvPicPr>
          <p:cNvPr id="77" name="Imagen 21" descr="QECA  El contenido generado por IA puede ser incorrecto."/>
          <p:cNvPicPr/>
          <p:nvPr/>
        </p:nvPicPr>
        <p:blipFill>
          <a:blip r:embed="rId6"/>
          <a:stretch/>
        </p:blipFill>
        <p:spPr>
          <a:xfrm>
            <a:off x="4430520" y="2074680"/>
            <a:ext cx="1225080" cy="392760"/>
          </a:xfrm>
          <a:prstGeom prst="rect">
            <a:avLst/>
          </a:prstGeom>
          <a:ln w="19080">
            <a:noFill/>
          </a:ln>
        </p:spPr>
      </p:pic>
      <p:pic>
        <p:nvPicPr>
          <p:cNvPr id="78" name="Imagen 23" descr="The image depicts the coat of arms of Universidad de Oviedo, featuring a shield with a blue field, a white circle, and a gold fleur-de-lis.  El contenido generado por IA puede ser incorrecto."/>
          <p:cNvPicPr/>
          <p:nvPr/>
        </p:nvPicPr>
        <p:blipFill>
          <a:blip r:embed="rId7"/>
          <a:stretch/>
        </p:blipFill>
        <p:spPr>
          <a:xfrm>
            <a:off x="4412160" y="3837240"/>
            <a:ext cx="1255680" cy="925560"/>
          </a:xfrm>
          <a:prstGeom prst="rect">
            <a:avLst/>
          </a:prstGeom>
          <a:ln w="19080">
            <a:noFill/>
          </a:ln>
        </p:spPr>
      </p:pic>
      <p:pic>
        <p:nvPicPr>
          <p:cNvPr id="79" name="Imagen 25" descr="The image displays the emblem of the Universidad de Santiago de Compostela, featuring the regional coat of arms of Galicia.  El contenido generado por IA puede ser incorrecto."/>
          <p:cNvPicPr/>
          <p:nvPr/>
        </p:nvPicPr>
        <p:blipFill>
          <a:blip r:embed="rId8"/>
          <a:stretch/>
        </p:blipFill>
        <p:spPr>
          <a:xfrm>
            <a:off x="2295720" y="3542040"/>
            <a:ext cx="2116440" cy="1378800"/>
          </a:xfrm>
          <a:prstGeom prst="rect">
            <a:avLst/>
          </a:prstGeom>
          <a:ln w="19080">
            <a:noFill/>
          </a:ln>
        </p:spPr>
      </p:pic>
      <p:pic>
        <p:nvPicPr>
          <p:cNvPr id="80" name="Imagen 27" descr="Innovation Office  El contenido generado por IA puede ser incorrecto."/>
          <p:cNvPicPr/>
          <p:nvPr/>
        </p:nvPicPr>
        <p:blipFill>
          <a:blip r:embed="rId9"/>
          <a:stretch/>
        </p:blipFill>
        <p:spPr>
          <a:xfrm>
            <a:off x="656280" y="3429000"/>
            <a:ext cx="1538640" cy="1538640"/>
          </a:xfrm>
          <a:prstGeom prst="rect">
            <a:avLst/>
          </a:prstGeom>
          <a:ln w="19080">
            <a:noFill/>
          </a:ln>
        </p:spPr>
      </p:pic>
      <p:grpSp>
        <p:nvGrpSpPr>
          <p:cNvPr id="81" name="Grupo 28"/>
          <p:cNvGrpSpPr/>
          <p:nvPr/>
        </p:nvGrpSpPr>
        <p:grpSpPr>
          <a:xfrm>
            <a:off x="7226640" y="6206760"/>
            <a:ext cx="4530960" cy="450720"/>
            <a:chOff x="7226640" y="6206760"/>
            <a:chExt cx="4530960" cy="450720"/>
          </a:xfrm>
        </p:grpSpPr>
        <p:pic>
          <p:nvPicPr>
            <p:cNvPr id="82" name="Imagen 29" descr="The image depicts the flag of Spain with the Spanish Ministry of Agriculture, Fisheries, and Food.  El contenido generado por IA puede ser incorrecto."/>
            <p:cNvPicPr/>
            <p:nvPr/>
          </p:nvPicPr>
          <p:blipFill>
            <a:blip r:embed="rId10"/>
            <a:stretch/>
          </p:blipFill>
          <p:spPr>
            <a:xfrm>
              <a:off x="9723960" y="6209640"/>
              <a:ext cx="2033640" cy="447840"/>
            </a:xfrm>
            <a:prstGeom prst="rect">
              <a:avLst/>
            </a:prstGeom>
            <a:ln w="19080">
              <a:noFill/>
            </a:ln>
          </p:spPr>
        </p:pic>
        <p:pic>
          <p:nvPicPr>
            <p:cNvPr id="83" name="Imagen 30" descr="Cofinanciado por la Uniￃﾳn Europea  El contenido generado por IA puede ser incorrecto."/>
            <p:cNvPicPr/>
            <p:nvPr/>
          </p:nvPicPr>
          <p:blipFill>
            <a:blip r:embed="rId11"/>
            <a:stretch/>
          </p:blipFill>
          <p:spPr>
            <a:xfrm>
              <a:off x="7226640" y="6206760"/>
              <a:ext cx="2512800" cy="450720"/>
            </a:xfrm>
            <a:prstGeom prst="rect">
              <a:avLst/>
            </a:prstGeom>
            <a:ln w="19080">
              <a:noFill/>
            </a:ln>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 name="Text 0"/>
          <p:cNvSpPr/>
          <p:nvPr/>
        </p:nvSpPr>
        <p:spPr>
          <a:xfrm>
            <a:off x="594360" y="457200"/>
            <a:ext cx="7132320" cy="45720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US" sz="2700" b="1" strike="noStrike" spc="-1">
                <a:solidFill>
                  <a:srgbClr val="000000"/>
                </a:solidFill>
                <a:latin typeface="Aptos Display"/>
                <a:ea typeface="Aptos Display"/>
              </a:rPr>
              <a:t>03. Actividades y metodología</a:t>
            </a:r>
            <a:endParaRPr lang="en-US" sz="2700" b="0" strike="noStrike" spc="-1">
              <a:solidFill>
                <a:srgbClr val="000000"/>
              </a:solidFill>
              <a:latin typeface="Arial"/>
            </a:endParaRPr>
          </a:p>
        </p:txBody>
      </p:sp>
      <p:sp>
        <p:nvSpPr>
          <p:cNvPr id="54" name="Text 1"/>
          <p:cNvSpPr/>
          <p:nvPr/>
        </p:nvSpPr>
        <p:spPr>
          <a:xfrm>
            <a:off x="612720" y="960120"/>
            <a:ext cx="6675120" cy="25596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s-ES" sz="1100" b="0" strike="noStrike" spc="-1" noProof="0">
                <a:solidFill>
                  <a:srgbClr val="231F20"/>
                </a:solidFill>
                <a:latin typeface="Aptos"/>
              </a:rPr>
              <a:t>38 actividades técnica distribuidas en dos periodos (2026-2029)</a:t>
            </a:r>
            <a:endParaRPr lang="es-ES" sz="1100" b="0" strike="noStrike" spc="-1" noProof="0">
              <a:solidFill>
                <a:srgbClr val="000000"/>
              </a:solidFill>
              <a:latin typeface="Arial"/>
            </a:endParaRPr>
          </a:p>
        </p:txBody>
      </p:sp>
      <p:pic>
        <p:nvPicPr>
          <p:cNvPr id="55" name="Image 0" descr="/mnt/data/ANCARES HORIZONTAL FONDO 4.png"/>
          <p:cNvPicPr/>
          <p:nvPr/>
        </p:nvPicPr>
        <p:blipFill>
          <a:blip r:embed="rId3"/>
          <a:stretch/>
        </p:blipFill>
        <p:spPr>
          <a:xfrm>
            <a:off x="9509760" y="384120"/>
            <a:ext cx="2148840" cy="502920"/>
          </a:xfrm>
          <a:prstGeom prst="rect">
            <a:avLst/>
          </a:prstGeom>
          <a:ln w="19080">
            <a:noFill/>
          </a:ln>
        </p:spPr>
      </p:pic>
      <p:sp>
        <p:nvSpPr>
          <p:cNvPr id="56" name="Shape 2"/>
          <p:cNvSpPr/>
          <p:nvPr/>
        </p:nvSpPr>
        <p:spPr>
          <a:xfrm>
            <a:off x="685800" y="1417320"/>
            <a:ext cx="5074920" cy="4434840"/>
          </a:xfrm>
          <a:custGeom>
            <a:avLst/>
            <a:gdLst/>
            <a:ahLst/>
            <a:cxnLst/>
            <a:rect l="l" t="t" r="r" b="b"/>
            <a:pathLst>
              <a:path w="21600" h="21600">
                <a:moveTo>
                  <a:pt x="0" y="0"/>
                </a:moveTo>
                <a:lnTo>
                  <a:pt x="21600" y="0"/>
                </a:lnTo>
                <a:lnTo>
                  <a:pt x="21600" y="21600"/>
                </a:lnTo>
                <a:lnTo>
                  <a:pt x="0" y="21600"/>
                </a:lnTo>
                <a:close/>
              </a:path>
            </a:pathLst>
          </a:custGeom>
          <a:solidFill>
            <a:srgbClr val="F7F7F7"/>
          </a:solidFill>
          <a:ln w="12600">
            <a:solidFill>
              <a:srgbClr val="E5E5E5"/>
            </a:solidFill>
            <a:miter/>
          </a:ln>
        </p:spPr>
        <p:style>
          <a:lnRef idx="0">
            <a:scrgbClr r="0" g="0" b="0"/>
          </a:lnRef>
          <a:fillRef idx="0">
            <a:scrgbClr r="0" g="0" b="0"/>
          </a:fillRef>
          <a:effectRef idx="0">
            <a:scrgbClr r="0" g="0" b="0"/>
          </a:effectRef>
          <a:fontRef idx="minor"/>
        </p:style>
        <p:txBody>
          <a:bodyPr anchor="t">
            <a:noAutofit/>
          </a:bodyPr>
          <a:lstStyle/>
          <a:p>
            <a:endParaRPr lang="es-ES" sz="1800" b="0" strike="noStrike" spc="-1" noProof="0">
              <a:solidFill>
                <a:srgbClr val="000000"/>
              </a:solidFill>
              <a:latin typeface="Arial"/>
            </a:endParaRPr>
          </a:p>
        </p:txBody>
      </p:sp>
      <p:sp>
        <p:nvSpPr>
          <p:cNvPr id="57" name="Shape 3"/>
          <p:cNvSpPr/>
          <p:nvPr/>
        </p:nvSpPr>
        <p:spPr>
          <a:xfrm>
            <a:off x="6419160" y="1417320"/>
            <a:ext cx="5074920" cy="4434840"/>
          </a:xfrm>
          <a:custGeom>
            <a:avLst/>
            <a:gdLst/>
            <a:ahLst/>
            <a:cxnLst/>
            <a:rect l="l" t="t" r="r" b="b"/>
            <a:pathLst>
              <a:path w="21600" h="21600">
                <a:moveTo>
                  <a:pt x="0" y="0"/>
                </a:moveTo>
                <a:lnTo>
                  <a:pt x="21600" y="0"/>
                </a:lnTo>
                <a:lnTo>
                  <a:pt x="21600" y="21600"/>
                </a:lnTo>
                <a:lnTo>
                  <a:pt x="0" y="21600"/>
                </a:lnTo>
                <a:close/>
              </a:path>
            </a:pathLst>
          </a:custGeom>
          <a:solidFill>
            <a:srgbClr val="F7F7F7"/>
          </a:solidFill>
          <a:ln w="12600">
            <a:solidFill>
              <a:srgbClr val="E5E5E5"/>
            </a:solidFill>
            <a:miter/>
          </a:ln>
        </p:spPr>
        <p:style>
          <a:lnRef idx="0">
            <a:scrgbClr r="0" g="0" b="0"/>
          </a:lnRef>
          <a:fillRef idx="0">
            <a:scrgbClr r="0" g="0" b="0"/>
          </a:fillRef>
          <a:effectRef idx="0">
            <a:scrgbClr r="0" g="0" b="0"/>
          </a:effectRef>
          <a:fontRef idx="minor"/>
        </p:style>
        <p:txBody>
          <a:bodyPr anchor="t">
            <a:noAutofit/>
          </a:bodyPr>
          <a:lstStyle/>
          <a:p>
            <a:endParaRPr lang="es-ES" sz="1800" b="0" strike="noStrike" spc="-1" noProof="0" dirty="0">
              <a:solidFill>
                <a:srgbClr val="000000"/>
              </a:solidFill>
              <a:latin typeface="Arial"/>
            </a:endParaRPr>
          </a:p>
        </p:txBody>
      </p:sp>
      <p:sp>
        <p:nvSpPr>
          <p:cNvPr id="58" name="Text 4"/>
          <p:cNvSpPr/>
          <p:nvPr/>
        </p:nvSpPr>
        <p:spPr>
          <a:xfrm>
            <a:off x="960120" y="1719000"/>
            <a:ext cx="4434840" cy="34740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s-ES" sz="2400" b="1" strike="noStrike" spc="-1" noProof="0">
                <a:solidFill>
                  <a:srgbClr val="000000"/>
                </a:solidFill>
                <a:latin typeface="Aptos"/>
              </a:rPr>
              <a:t>Ejecución técnica</a:t>
            </a:r>
            <a:endParaRPr lang="es-ES" sz="2400" b="0" strike="noStrike" spc="-1" noProof="0">
              <a:solidFill>
                <a:srgbClr val="000000"/>
              </a:solidFill>
              <a:latin typeface="Arial"/>
            </a:endParaRPr>
          </a:p>
        </p:txBody>
      </p:sp>
      <p:sp>
        <p:nvSpPr>
          <p:cNvPr id="59" name="Text 5"/>
          <p:cNvSpPr/>
          <p:nvPr/>
        </p:nvSpPr>
        <p:spPr>
          <a:xfrm>
            <a:off x="6693480" y="1719000"/>
            <a:ext cx="4434840" cy="34740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s-ES" sz="2400" b="1" strike="noStrike" spc="-1" noProof="0">
                <a:solidFill>
                  <a:srgbClr val="000000"/>
                </a:solidFill>
                <a:latin typeface="Aptos"/>
              </a:rPr>
              <a:t>Divulgación y transferencia</a:t>
            </a:r>
            <a:endParaRPr lang="es-ES" sz="2400" b="0" strike="noStrike" spc="-1" noProof="0">
              <a:solidFill>
                <a:srgbClr val="000000"/>
              </a:solidFill>
              <a:latin typeface="Arial"/>
            </a:endParaRPr>
          </a:p>
        </p:txBody>
      </p:sp>
      <p:sp>
        <p:nvSpPr>
          <p:cNvPr id="60" name="Text 6"/>
          <p:cNvSpPr/>
          <p:nvPr/>
        </p:nvSpPr>
        <p:spPr>
          <a:xfrm>
            <a:off x="960120" y="2331719"/>
            <a:ext cx="4434840" cy="2821305"/>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720" tIns="720" rIns="720" bIns="720" anchor="ctr">
            <a:normAutofit fontScale="92500" lnSpcReduction="20000"/>
          </a:bodyPr>
          <a:lstStyle/>
          <a:p>
            <a:pPr>
              <a:lnSpc>
                <a:spcPct val="100000"/>
              </a:lnSpc>
            </a:pPr>
            <a:r>
              <a:rPr lang="es-ES" sz="1700" b="0" strike="noStrike" spc="-1" noProof="0" dirty="0">
                <a:solidFill>
                  <a:srgbClr val="231F20"/>
                </a:solidFill>
                <a:latin typeface="Aptos"/>
              </a:rPr>
              <a:t>• Cartografía territorial y recogida de datos de campo (R1)</a:t>
            </a:r>
          </a:p>
          <a:p>
            <a:pPr>
              <a:lnSpc>
                <a:spcPct val="100000"/>
              </a:lnSpc>
            </a:pPr>
            <a:endParaRPr lang="es-ES" sz="1700" b="0" strike="noStrike" spc="-1" noProof="0" dirty="0">
              <a:solidFill>
                <a:srgbClr val="000000"/>
              </a:solidFill>
              <a:latin typeface="Arial"/>
            </a:endParaRPr>
          </a:p>
          <a:p>
            <a:pPr>
              <a:lnSpc>
                <a:spcPct val="100000"/>
              </a:lnSpc>
            </a:pPr>
            <a:r>
              <a:rPr lang="es-ES" sz="1700" b="0" strike="noStrike" spc="-1" noProof="0" dirty="0">
                <a:solidFill>
                  <a:srgbClr val="231F20"/>
                </a:solidFill>
                <a:latin typeface="Aptos"/>
              </a:rPr>
              <a:t>• </a:t>
            </a:r>
            <a:r>
              <a:rPr lang="es-ES" sz="1700" b="0" strike="noStrike" spc="-1" noProof="0" dirty="0" err="1">
                <a:solidFill>
                  <a:srgbClr val="231F20"/>
                </a:solidFill>
                <a:latin typeface="Aptos"/>
              </a:rPr>
              <a:t>Ideotipos</a:t>
            </a:r>
            <a:r>
              <a:rPr lang="es-ES" sz="1700" b="0" strike="noStrike" spc="-1" noProof="0" dirty="0">
                <a:solidFill>
                  <a:srgbClr val="231F20"/>
                </a:solidFill>
                <a:latin typeface="Aptos"/>
              </a:rPr>
              <a:t> de granjas y Grupos Focales de validación (R2, R5)</a:t>
            </a:r>
          </a:p>
          <a:p>
            <a:pPr>
              <a:lnSpc>
                <a:spcPct val="100000"/>
              </a:lnSpc>
            </a:pPr>
            <a:endParaRPr lang="es-ES" sz="1700" b="0" strike="noStrike" spc="-1" noProof="0" dirty="0">
              <a:solidFill>
                <a:srgbClr val="231F20"/>
              </a:solidFill>
              <a:latin typeface="Aptos"/>
            </a:endParaRPr>
          </a:p>
          <a:p>
            <a:r>
              <a:rPr lang="es-ES" sz="1700" b="0" strike="noStrike" spc="-1" noProof="0" dirty="0">
                <a:solidFill>
                  <a:srgbClr val="231F20"/>
                </a:solidFill>
                <a:latin typeface="Aptos"/>
              </a:rPr>
              <a:t>• Caracterización físic</a:t>
            </a:r>
            <a:r>
              <a:rPr lang="es-ES" sz="1700" spc="-1" noProof="0" dirty="0">
                <a:solidFill>
                  <a:srgbClr val="231F20"/>
                </a:solidFill>
                <a:latin typeface="Aptos"/>
              </a:rPr>
              <a:t>a, química y biológica de suelos en Asturias y Galicia </a:t>
            </a:r>
            <a:r>
              <a:rPr lang="es-ES" sz="1700" b="0" strike="noStrike" spc="-1" noProof="0" dirty="0">
                <a:solidFill>
                  <a:srgbClr val="231F20"/>
                </a:solidFill>
                <a:latin typeface="Aptos"/>
              </a:rPr>
              <a:t>(R3)</a:t>
            </a:r>
          </a:p>
          <a:p>
            <a:endParaRPr lang="es-ES" sz="1700" b="0" strike="noStrike" spc="-1" noProof="0" dirty="0">
              <a:solidFill>
                <a:srgbClr val="231F20"/>
              </a:solidFill>
              <a:latin typeface="Aptos"/>
            </a:endParaRPr>
          </a:p>
          <a:p>
            <a:r>
              <a:rPr lang="es-ES" sz="1700" b="0" strike="noStrike" spc="-1" noProof="0" dirty="0">
                <a:solidFill>
                  <a:srgbClr val="231F20"/>
                </a:solidFill>
                <a:latin typeface="Aptos"/>
              </a:rPr>
              <a:t>• Algoritmo predictivo y escalado a la base territorial (R6)</a:t>
            </a:r>
          </a:p>
          <a:p>
            <a:endParaRPr lang="es-ES" sz="1700" b="0" strike="noStrike" spc="-1" noProof="0" dirty="0">
              <a:solidFill>
                <a:srgbClr val="000000"/>
              </a:solidFill>
              <a:latin typeface="Arial"/>
            </a:endParaRPr>
          </a:p>
          <a:p>
            <a:pPr>
              <a:lnSpc>
                <a:spcPct val="100000"/>
              </a:lnSpc>
            </a:pPr>
            <a:r>
              <a:rPr lang="es-ES" sz="1700" b="0" strike="noStrike" spc="-1" noProof="0" dirty="0">
                <a:solidFill>
                  <a:srgbClr val="231F20"/>
                </a:solidFill>
                <a:latin typeface="Aptos"/>
              </a:rPr>
              <a:t>• Stocks de carbono, parcelas piloto y herramienta digital (R4, R7, R8)</a:t>
            </a:r>
            <a:endParaRPr lang="es-ES" sz="1700" b="0" strike="noStrike" spc="-1" noProof="0" dirty="0">
              <a:solidFill>
                <a:srgbClr val="000000"/>
              </a:solidFill>
              <a:latin typeface="Arial"/>
            </a:endParaRPr>
          </a:p>
        </p:txBody>
      </p:sp>
      <p:sp>
        <p:nvSpPr>
          <p:cNvPr id="61" name="Text 7"/>
          <p:cNvSpPr/>
          <p:nvPr/>
        </p:nvSpPr>
        <p:spPr>
          <a:xfrm>
            <a:off x="6693480" y="2331720"/>
            <a:ext cx="4434840" cy="256032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720" tIns="720" rIns="720" bIns="720" anchor="ctr">
            <a:normAutofit lnSpcReduction="10000"/>
          </a:bodyPr>
          <a:lstStyle/>
          <a:p>
            <a:pPr>
              <a:lnSpc>
                <a:spcPct val="100000"/>
              </a:lnSpc>
            </a:pPr>
            <a:r>
              <a:rPr lang="es-ES" sz="1700" b="0" strike="noStrike" spc="-1" noProof="0" dirty="0">
                <a:solidFill>
                  <a:srgbClr val="231F20"/>
                </a:solidFill>
                <a:latin typeface="Aptos"/>
              </a:rPr>
              <a:t>• Difusión y comunicación </a:t>
            </a:r>
            <a:r>
              <a:rPr lang="es-ES" sz="1700" spc="-1" dirty="0">
                <a:solidFill>
                  <a:srgbClr val="231F20"/>
                </a:solidFill>
                <a:latin typeface="Aptos"/>
              </a:rPr>
              <a:t>sociedad en general: materiales </a:t>
            </a:r>
            <a:r>
              <a:rPr lang="es-ES" sz="1700" b="0" strike="noStrike" spc="-1" noProof="0" dirty="0">
                <a:solidFill>
                  <a:srgbClr val="231F20"/>
                </a:solidFill>
                <a:latin typeface="Aptos"/>
              </a:rPr>
              <a:t>promocionales, web, RRSS, artículos y evento de lanzamiento (RD1)</a:t>
            </a:r>
          </a:p>
          <a:p>
            <a:pPr>
              <a:lnSpc>
                <a:spcPct val="100000"/>
              </a:lnSpc>
            </a:pPr>
            <a:endParaRPr lang="es-ES" sz="1700" b="0" strike="noStrike" spc="-1" noProof="0" dirty="0">
              <a:solidFill>
                <a:srgbClr val="000000"/>
              </a:solidFill>
              <a:latin typeface="Arial"/>
            </a:endParaRPr>
          </a:p>
          <a:p>
            <a:pPr>
              <a:lnSpc>
                <a:spcPct val="100000"/>
              </a:lnSpc>
            </a:pPr>
            <a:r>
              <a:rPr lang="es-ES" sz="1700" b="0" strike="noStrike" spc="-1" noProof="0" dirty="0">
                <a:solidFill>
                  <a:srgbClr val="231F20"/>
                </a:solidFill>
                <a:latin typeface="Aptos"/>
              </a:rPr>
              <a:t>• Implementación y transferencia en el sector: jornadas técnicas demostrativas</a:t>
            </a:r>
            <a:r>
              <a:rPr lang="es-ES" sz="1700" spc="-1" noProof="0" dirty="0">
                <a:solidFill>
                  <a:srgbClr val="231F20"/>
                </a:solidFill>
                <a:latin typeface="Aptos"/>
              </a:rPr>
              <a:t>, píldoras audiovisuales</a:t>
            </a:r>
            <a:r>
              <a:rPr lang="es-ES" sz="1700" b="0" strike="noStrike" spc="-1" noProof="0" dirty="0">
                <a:solidFill>
                  <a:srgbClr val="231F20"/>
                </a:solidFill>
                <a:latin typeface="Aptos"/>
              </a:rPr>
              <a:t> y </a:t>
            </a:r>
            <a:r>
              <a:rPr lang="es-ES" sz="1700" b="0" strike="noStrike" spc="-1" noProof="0" dirty="0" err="1">
                <a:solidFill>
                  <a:srgbClr val="231F20"/>
                </a:solidFill>
                <a:latin typeface="Aptos"/>
              </a:rPr>
              <a:t>webinar</a:t>
            </a:r>
            <a:r>
              <a:rPr lang="es-ES" sz="1700" b="0" strike="noStrike" spc="-1" noProof="0" dirty="0">
                <a:solidFill>
                  <a:srgbClr val="231F20"/>
                </a:solidFill>
                <a:latin typeface="Aptos"/>
              </a:rPr>
              <a:t> intermedio (RD2)</a:t>
            </a:r>
          </a:p>
          <a:p>
            <a:pPr>
              <a:lnSpc>
                <a:spcPct val="100000"/>
              </a:lnSpc>
            </a:pPr>
            <a:endParaRPr lang="es-ES" sz="1700" b="0" strike="noStrike" spc="-1" noProof="0" dirty="0">
              <a:solidFill>
                <a:srgbClr val="000000"/>
              </a:solidFill>
              <a:latin typeface="Arial"/>
            </a:endParaRPr>
          </a:p>
          <a:p>
            <a:pPr>
              <a:lnSpc>
                <a:spcPct val="100000"/>
              </a:lnSpc>
            </a:pPr>
            <a:r>
              <a:rPr lang="es-ES" sz="1700" b="0" strike="noStrike" spc="-1" noProof="0" dirty="0">
                <a:solidFill>
                  <a:srgbClr val="231F20"/>
                </a:solidFill>
                <a:latin typeface="Aptos"/>
              </a:rPr>
              <a:t>• Publicaciones, Innovation </a:t>
            </a:r>
            <a:r>
              <a:rPr lang="es-ES" sz="1700" b="0" strike="noStrike" spc="-1" noProof="0" dirty="0" err="1">
                <a:solidFill>
                  <a:srgbClr val="231F20"/>
                </a:solidFill>
                <a:latin typeface="Aptos"/>
              </a:rPr>
              <a:t>Factsheets</a:t>
            </a:r>
            <a:r>
              <a:rPr lang="es-ES" sz="1700" b="0" strike="noStrike" spc="-1" noProof="0" dirty="0">
                <a:solidFill>
                  <a:srgbClr val="231F20"/>
                </a:solidFill>
                <a:latin typeface="Aptos"/>
              </a:rPr>
              <a:t> y evento final en Madrid</a:t>
            </a:r>
            <a:endParaRPr lang="es-ES" sz="1700" b="0" strike="noStrike" spc="-1" noProof="0" dirty="0">
              <a:solidFill>
                <a:srgbClr val="000000"/>
              </a:solidFill>
              <a:latin typeface="Arial"/>
            </a:endParaRPr>
          </a:p>
        </p:txBody>
      </p:sp>
      <p:sp>
        <p:nvSpPr>
          <p:cNvPr id="62" name="Text 8"/>
          <p:cNvSpPr/>
          <p:nvPr/>
        </p:nvSpPr>
        <p:spPr>
          <a:xfrm>
            <a:off x="502920" y="6446520"/>
            <a:ext cx="2743200" cy="16452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anchor="ctr">
            <a:noAutofit/>
          </a:bodyPr>
          <a:lstStyle/>
          <a:p>
            <a:pPr>
              <a:lnSpc>
                <a:spcPct val="100000"/>
              </a:lnSpc>
            </a:pPr>
            <a:r>
              <a:rPr lang="en-US" sz="650" b="0" strike="noStrike" spc="-1">
                <a:solidFill>
                  <a:srgbClr val="666666"/>
                </a:solidFill>
                <a:latin typeface="Aptos"/>
                <a:ea typeface="Aptos"/>
              </a:rPr>
              <a:t>ANCARES | Grupo Operativo Supraautonómico</a:t>
            </a:r>
            <a:endParaRPr lang="en-US" sz="650" b="0" strike="noStrike" spc="-1">
              <a:solidFill>
                <a:srgbClr val="000000"/>
              </a:solidFill>
              <a:latin typeface="Arial"/>
            </a:endParaRPr>
          </a:p>
        </p:txBody>
      </p:sp>
      <p:grpSp>
        <p:nvGrpSpPr>
          <p:cNvPr id="63" name="Grupo 13"/>
          <p:cNvGrpSpPr/>
          <p:nvPr/>
        </p:nvGrpSpPr>
        <p:grpSpPr>
          <a:xfrm>
            <a:off x="7226640" y="6206760"/>
            <a:ext cx="4530960" cy="450720"/>
            <a:chOff x="7226640" y="6206760"/>
            <a:chExt cx="4530960" cy="450720"/>
          </a:xfrm>
        </p:grpSpPr>
        <p:pic>
          <p:nvPicPr>
            <p:cNvPr id="64" name="Imagen 14" descr="The image depicts the flag of Spain with the Spanish Ministry of Agriculture, Fisheries, and Food.  El contenido generado por IA puede ser incorrecto."/>
            <p:cNvPicPr/>
            <p:nvPr/>
          </p:nvPicPr>
          <p:blipFill>
            <a:blip r:embed="rId4"/>
            <a:stretch/>
          </p:blipFill>
          <p:spPr>
            <a:xfrm>
              <a:off x="9723960" y="6209640"/>
              <a:ext cx="2033640" cy="447840"/>
            </a:xfrm>
            <a:prstGeom prst="rect">
              <a:avLst/>
            </a:prstGeom>
            <a:ln w="19080">
              <a:noFill/>
            </a:ln>
          </p:spPr>
        </p:pic>
        <p:pic>
          <p:nvPicPr>
            <p:cNvPr id="65" name="Imagen 15" descr="Cofinanciado por la Uniￃﾳn Europea  El contenido generado por IA puede ser incorrecto."/>
            <p:cNvPicPr/>
            <p:nvPr/>
          </p:nvPicPr>
          <p:blipFill>
            <a:blip r:embed="rId5"/>
            <a:stretch/>
          </p:blipFill>
          <p:spPr>
            <a:xfrm>
              <a:off x="7226640" y="6206760"/>
              <a:ext cx="2512800" cy="450720"/>
            </a:xfrm>
            <a:prstGeom prst="rect">
              <a:avLst/>
            </a:prstGeom>
            <a:ln w="19080">
              <a:noFill/>
            </a:ln>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 name="Text 0"/>
          <p:cNvSpPr/>
          <p:nvPr/>
        </p:nvSpPr>
        <p:spPr>
          <a:xfrm>
            <a:off x="594360" y="457200"/>
            <a:ext cx="7132320" cy="45720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US" sz="2700" b="1" strike="noStrike" spc="-1">
                <a:solidFill>
                  <a:srgbClr val="000000"/>
                </a:solidFill>
                <a:latin typeface="Aptos Display"/>
                <a:ea typeface="Aptos Display"/>
              </a:rPr>
              <a:t>04. Avances / resultados</a:t>
            </a:r>
            <a:endParaRPr lang="en-US" sz="2700" b="0" strike="noStrike" spc="-1">
              <a:solidFill>
                <a:srgbClr val="000000"/>
              </a:solidFill>
              <a:latin typeface="Arial"/>
            </a:endParaRPr>
          </a:p>
        </p:txBody>
      </p:sp>
      <p:sp>
        <p:nvSpPr>
          <p:cNvPr id="85" name="Text 1"/>
          <p:cNvSpPr/>
          <p:nvPr/>
        </p:nvSpPr>
        <p:spPr>
          <a:xfrm>
            <a:off x="612720" y="960120"/>
            <a:ext cx="6675120" cy="25596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US" sz="1100" b="0" strike="noStrike" spc="-1">
                <a:solidFill>
                  <a:srgbClr val="231F20"/>
                </a:solidFill>
                <a:latin typeface="Aptos"/>
              </a:rPr>
              <a:t>Hitos del Periodo 1 a fecha de junio 2026</a:t>
            </a:r>
            <a:endParaRPr lang="en-US" sz="1100" b="0" strike="noStrike" spc="-1">
              <a:solidFill>
                <a:srgbClr val="000000"/>
              </a:solidFill>
              <a:latin typeface="Arial"/>
            </a:endParaRPr>
          </a:p>
        </p:txBody>
      </p:sp>
      <p:pic>
        <p:nvPicPr>
          <p:cNvPr id="86" name="Image 0" descr="/mnt/data/ANCARES HORIZONTAL FONDO 4.png"/>
          <p:cNvPicPr/>
          <p:nvPr/>
        </p:nvPicPr>
        <p:blipFill>
          <a:blip r:embed="rId3"/>
          <a:stretch/>
        </p:blipFill>
        <p:spPr>
          <a:xfrm>
            <a:off x="9509760" y="384120"/>
            <a:ext cx="2148840" cy="502920"/>
          </a:xfrm>
          <a:prstGeom prst="rect">
            <a:avLst/>
          </a:prstGeom>
          <a:ln w="19080">
            <a:noFill/>
          </a:ln>
        </p:spPr>
      </p:pic>
      <p:graphicFrame>
        <p:nvGraphicFramePr>
          <p:cNvPr id="87" name="Table 0"/>
          <p:cNvGraphicFramePr/>
          <p:nvPr>
            <p:extLst>
              <p:ext uri="{D42A27DB-BD31-4B8C-83A1-F6EECF244321}">
                <p14:modId xmlns:p14="http://schemas.microsoft.com/office/powerpoint/2010/main" val="786003242"/>
              </p:ext>
            </p:extLst>
          </p:nvPr>
        </p:nvGraphicFramePr>
        <p:xfrm>
          <a:off x="836440" y="1335150"/>
          <a:ext cx="10561320" cy="4421700"/>
        </p:xfrm>
        <a:graphic>
          <a:graphicData uri="http://schemas.openxmlformats.org/drawingml/2006/table">
            <a:tbl>
              <a:tblPr/>
              <a:tblGrid>
                <a:gridCol w="4002260">
                  <a:extLst>
                    <a:ext uri="{9D8B030D-6E8A-4147-A177-3AD203B41FA5}">
                      <a16:colId xmlns:a16="http://schemas.microsoft.com/office/drawing/2014/main" val="20000"/>
                    </a:ext>
                  </a:extLst>
                </a:gridCol>
                <a:gridCol w="1278220">
                  <a:extLst>
                    <a:ext uri="{9D8B030D-6E8A-4147-A177-3AD203B41FA5}">
                      <a16:colId xmlns:a16="http://schemas.microsoft.com/office/drawing/2014/main" val="20001"/>
                    </a:ext>
                  </a:extLst>
                </a:gridCol>
                <a:gridCol w="2569880">
                  <a:extLst>
                    <a:ext uri="{9D8B030D-6E8A-4147-A177-3AD203B41FA5}">
                      <a16:colId xmlns:a16="http://schemas.microsoft.com/office/drawing/2014/main" val="20002"/>
                    </a:ext>
                  </a:extLst>
                </a:gridCol>
                <a:gridCol w="2710960">
                  <a:extLst>
                    <a:ext uri="{9D8B030D-6E8A-4147-A177-3AD203B41FA5}">
                      <a16:colId xmlns:a16="http://schemas.microsoft.com/office/drawing/2014/main" val="20003"/>
                    </a:ext>
                  </a:extLst>
                </a:gridCol>
              </a:tblGrid>
              <a:tr h="303150">
                <a:tc>
                  <a:txBody>
                    <a:bodyPr/>
                    <a:lstStyle/>
                    <a:p>
                      <a:r>
                        <a:rPr lang="es-ES" sz="1400" b="1" strike="noStrike" spc="-1" noProof="0" dirty="0">
                          <a:solidFill>
                            <a:srgbClr val="000000"/>
                          </a:solidFill>
                          <a:latin typeface="Aptos"/>
                          <a:ea typeface="Aptos"/>
                        </a:rPr>
                        <a:t>Actividad</a:t>
                      </a:r>
                      <a:endParaRPr lang="es-ES" sz="1400" b="0" strike="noStrike" spc="-1" noProof="0" dirty="0">
                        <a:solidFill>
                          <a:srgbClr val="000000"/>
                        </a:solidFill>
                        <a:latin typeface="Arial"/>
                      </a:endParaRPr>
                    </a:p>
                  </a:txBody>
                  <a:tcPr marL="73080" marR="73080">
                    <a:lnL w="25200">
                      <a:solidFill>
                        <a:srgbClr val="CCCCCC"/>
                      </a:solidFill>
                      <a:prstDash val="solid"/>
                    </a:lnL>
                    <a:lnR w="25200">
                      <a:solidFill>
                        <a:srgbClr val="CCCCCC"/>
                      </a:solidFill>
                      <a:prstDash val="solid"/>
                    </a:lnR>
                    <a:lnT w="25200">
                      <a:solidFill>
                        <a:srgbClr val="CCCCCC"/>
                      </a:solidFill>
                      <a:prstDash val="solid"/>
                    </a:lnT>
                    <a:lnB w="25200">
                      <a:solidFill>
                        <a:srgbClr val="CCCCCC"/>
                      </a:solidFill>
                      <a:prstDash val="solid"/>
                    </a:lnB>
                    <a:solidFill>
                      <a:srgbClr val="FDE12D"/>
                    </a:solidFill>
                  </a:tcPr>
                </a:tc>
                <a:tc>
                  <a:txBody>
                    <a:bodyPr/>
                    <a:lstStyle/>
                    <a:p>
                      <a:r>
                        <a:rPr lang="es-ES" sz="1400" b="1" strike="noStrike" spc="-1" noProof="0" dirty="0">
                          <a:solidFill>
                            <a:srgbClr val="000000"/>
                          </a:solidFill>
                          <a:latin typeface="Aptos"/>
                          <a:ea typeface="Aptos"/>
                        </a:rPr>
                        <a:t>Resultado</a:t>
                      </a:r>
                      <a:endParaRPr lang="es-ES" sz="1400" b="0" strike="noStrike" spc="-1" noProof="0" dirty="0">
                        <a:solidFill>
                          <a:srgbClr val="000000"/>
                        </a:solidFill>
                        <a:latin typeface="Arial"/>
                      </a:endParaRPr>
                    </a:p>
                  </a:txBody>
                  <a:tcPr marL="73080" marR="73080">
                    <a:lnL w="25200">
                      <a:solidFill>
                        <a:srgbClr val="CCCCCC"/>
                      </a:solidFill>
                      <a:prstDash val="solid"/>
                    </a:lnL>
                    <a:lnR w="25200">
                      <a:solidFill>
                        <a:srgbClr val="CCCCCC"/>
                      </a:solidFill>
                      <a:prstDash val="solid"/>
                    </a:lnR>
                    <a:lnT w="25200">
                      <a:solidFill>
                        <a:srgbClr val="CCCCCC"/>
                      </a:solidFill>
                      <a:prstDash val="solid"/>
                    </a:lnT>
                    <a:lnB w="25200">
                      <a:solidFill>
                        <a:srgbClr val="CCCCCC"/>
                      </a:solidFill>
                      <a:prstDash val="solid"/>
                    </a:lnB>
                    <a:solidFill>
                      <a:srgbClr val="FDE12D"/>
                    </a:solidFill>
                  </a:tcPr>
                </a:tc>
                <a:tc>
                  <a:txBody>
                    <a:bodyPr/>
                    <a:lstStyle/>
                    <a:p>
                      <a:r>
                        <a:rPr lang="es-ES" sz="1400" b="1" strike="noStrike" spc="-1" noProof="0" dirty="0">
                          <a:solidFill>
                            <a:srgbClr val="000000"/>
                          </a:solidFill>
                          <a:latin typeface="Aptos"/>
                          <a:ea typeface="Aptos"/>
                        </a:rPr>
                        <a:t>Período</a:t>
                      </a:r>
                      <a:endParaRPr lang="es-ES" sz="1400" b="0" strike="noStrike" spc="-1" noProof="0" dirty="0">
                        <a:solidFill>
                          <a:srgbClr val="000000"/>
                        </a:solidFill>
                        <a:latin typeface="Arial"/>
                      </a:endParaRPr>
                    </a:p>
                  </a:txBody>
                  <a:tcPr marL="73080" marR="73080">
                    <a:lnL w="25200">
                      <a:solidFill>
                        <a:srgbClr val="CCCCCC"/>
                      </a:solidFill>
                      <a:prstDash val="solid"/>
                    </a:lnL>
                    <a:lnR w="25200">
                      <a:solidFill>
                        <a:srgbClr val="CCCCCC"/>
                      </a:solidFill>
                      <a:prstDash val="solid"/>
                    </a:lnR>
                    <a:lnT w="25200">
                      <a:solidFill>
                        <a:srgbClr val="CCCCCC"/>
                      </a:solidFill>
                      <a:prstDash val="solid"/>
                    </a:lnT>
                    <a:lnB w="25200">
                      <a:solidFill>
                        <a:srgbClr val="CCCCCC"/>
                      </a:solidFill>
                      <a:prstDash val="solid"/>
                    </a:lnB>
                    <a:solidFill>
                      <a:srgbClr val="FDE12D"/>
                    </a:solidFill>
                  </a:tcPr>
                </a:tc>
                <a:tc>
                  <a:txBody>
                    <a:bodyPr/>
                    <a:lstStyle/>
                    <a:p>
                      <a:r>
                        <a:rPr lang="es-ES" sz="1400" b="1" strike="noStrike" spc="-1" noProof="0" dirty="0">
                          <a:solidFill>
                            <a:srgbClr val="000000"/>
                          </a:solidFill>
                          <a:latin typeface="Aptos"/>
                          <a:ea typeface="Aptos"/>
                        </a:rPr>
                        <a:t>Estado</a:t>
                      </a:r>
                      <a:endParaRPr lang="es-ES" sz="1400" b="0" strike="noStrike" spc="-1" noProof="0" dirty="0">
                        <a:solidFill>
                          <a:srgbClr val="000000"/>
                        </a:solidFill>
                        <a:latin typeface="Arial"/>
                      </a:endParaRPr>
                    </a:p>
                  </a:txBody>
                  <a:tcPr marL="73080" marR="73080">
                    <a:lnL w="25200">
                      <a:solidFill>
                        <a:srgbClr val="CCCCCC"/>
                      </a:solidFill>
                      <a:prstDash val="solid"/>
                    </a:lnL>
                    <a:lnR w="25200">
                      <a:solidFill>
                        <a:srgbClr val="CCCCCC"/>
                      </a:solidFill>
                      <a:prstDash val="solid"/>
                    </a:lnR>
                    <a:lnT w="25200">
                      <a:solidFill>
                        <a:srgbClr val="CCCCCC"/>
                      </a:solidFill>
                      <a:prstDash val="solid"/>
                    </a:lnT>
                    <a:lnB w="25200">
                      <a:solidFill>
                        <a:srgbClr val="CCCCCC"/>
                      </a:solidFill>
                      <a:prstDash val="solid"/>
                    </a:lnB>
                    <a:solidFill>
                      <a:srgbClr val="FDE12D"/>
                    </a:solidFill>
                  </a:tcPr>
                </a:tc>
                <a:extLst>
                  <a:ext uri="{0D108BD9-81ED-4DB2-BD59-A6C34878D82A}">
                    <a16:rowId xmlns:a16="http://schemas.microsoft.com/office/drawing/2014/main" val="10000"/>
                  </a:ext>
                </a:extLst>
              </a:tr>
              <a:tr h="525960">
                <a:tc>
                  <a:txBody>
                    <a:bodyPr/>
                    <a:lstStyle/>
                    <a:p>
                      <a:r>
                        <a:rPr lang="es-ES" sz="1400" b="0" strike="noStrike" spc="-1" noProof="0" dirty="0">
                          <a:solidFill>
                            <a:srgbClr val="231F20"/>
                          </a:solidFill>
                          <a:latin typeface="Aptos"/>
                          <a:ea typeface="Aptos"/>
                        </a:rPr>
                        <a:t>Herramienta cartográfica territorial</a:t>
                      </a:r>
                      <a:endParaRPr lang="es-ES" sz="1400" b="0" strike="noStrike" spc="-1" noProof="0" dirty="0">
                        <a:solidFill>
                          <a:srgbClr val="000000"/>
                        </a:solidFill>
                        <a:latin typeface="Arial"/>
                      </a:endParaRPr>
                    </a:p>
                  </a:txBody>
                  <a:tcPr marL="73080" marR="73080" anchor="ctr">
                    <a:lnL w="25200">
                      <a:solidFill>
                        <a:srgbClr val="CCCCCC"/>
                      </a:solidFill>
                      <a:prstDash val="solid"/>
                    </a:lnL>
                    <a:lnR w="25200">
                      <a:solidFill>
                        <a:srgbClr val="CCCCCC"/>
                      </a:solidFill>
                      <a:prstDash val="solid"/>
                    </a:lnR>
                    <a:lnT w="25200">
                      <a:solidFill>
                        <a:srgbClr val="CCCCCC"/>
                      </a:solidFill>
                      <a:prstDash val="solid"/>
                    </a:lnT>
                    <a:lnB w="25200">
                      <a:solidFill>
                        <a:srgbClr val="CCCCCC"/>
                      </a:solidFill>
                      <a:prstDash val="solid"/>
                    </a:lnB>
                    <a:noFill/>
                  </a:tcPr>
                </a:tc>
                <a:tc>
                  <a:txBody>
                    <a:bodyPr/>
                    <a:lstStyle/>
                    <a:p>
                      <a:r>
                        <a:rPr lang="es-ES" sz="1400" b="0" strike="noStrike" spc="-1" noProof="0" dirty="0">
                          <a:solidFill>
                            <a:srgbClr val="231F20"/>
                          </a:solidFill>
                          <a:latin typeface="Aptos"/>
                          <a:ea typeface="Aptos"/>
                        </a:rPr>
                        <a:t>R1</a:t>
                      </a:r>
                      <a:endParaRPr lang="es-ES" sz="1400" b="0" strike="noStrike" spc="-1" noProof="0" dirty="0">
                        <a:solidFill>
                          <a:srgbClr val="000000"/>
                        </a:solidFill>
                        <a:latin typeface="Arial"/>
                      </a:endParaRPr>
                    </a:p>
                  </a:txBody>
                  <a:tcPr marL="73080" marR="73080" anchor="ctr">
                    <a:lnL w="25200">
                      <a:solidFill>
                        <a:srgbClr val="CCCCCC"/>
                      </a:solidFill>
                      <a:prstDash val="solid"/>
                    </a:lnL>
                    <a:lnR w="25200">
                      <a:solidFill>
                        <a:srgbClr val="CCCCCC"/>
                      </a:solidFill>
                      <a:prstDash val="solid"/>
                    </a:lnR>
                    <a:lnT w="25200">
                      <a:solidFill>
                        <a:srgbClr val="CCCCCC"/>
                      </a:solidFill>
                      <a:prstDash val="solid"/>
                    </a:lnT>
                    <a:lnB w="25200">
                      <a:solidFill>
                        <a:srgbClr val="CCCCCC"/>
                      </a:solidFill>
                      <a:prstDash val="solid"/>
                    </a:lnB>
                    <a:noFill/>
                  </a:tcPr>
                </a:tc>
                <a:tc>
                  <a:txBody>
                    <a:bodyPr/>
                    <a:lstStyle/>
                    <a:p>
                      <a:r>
                        <a:rPr lang="es-ES" sz="1400" b="0" strike="noStrike" spc="-1" noProof="0" dirty="0">
                          <a:solidFill>
                            <a:srgbClr val="231F20"/>
                          </a:solidFill>
                          <a:latin typeface="Aptos"/>
                          <a:ea typeface="Aptos"/>
                        </a:rPr>
                        <a:t>Ene - Nov 2026</a:t>
                      </a:r>
                      <a:endParaRPr lang="es-ES" sz="1400" b="0" strike="noStrike" spc="-1" noProof="0" dirty="0">
                        <a:solidFill>
                          <a:srgbClr val="000000"/>
                        </a:solidFill>
                        <a:latin typeface="Arial"/>
                      </a:endParaRPr>
                    </a:p>
                  </a:txBody>
                  <a:tcPr marL="73080" marR="73080" anchor="ctr">
                    <a:lnL w="25200">
                      <a:solidFill>
                        <a:srgbClr val="CCCCCC"/>
                      </a:solidFill>
                      <a:prstDash val="solid"/>
                    </a:lnL>
                    <a:lnR w="25200">
                      <a:solidFill>
                        <a:srgbClr val="CCCCCC"/>
                      </a:solidFill>
                      <a:prstDash val="solid"/>
                    </a:lnR>
                    <a:lnT w="25200">
                      <a:solidFill>
                        <a:srgbClr val="CCCCCC"/>
                      </a:solidFill>
                      <a:prstDash val="solid"/>
                    </a:lnT>
                    <a:lnB w="25200">
                      <a:solidFill>
                        <a:srgbClr val="CCCCCC"/>
                      </a:solidFill>
                      <a:prstDash val="solid"/>
                    </a:lnB>
                    <a:noFill/>
                  </a:tcPr>
                </a:tc>
                <a:tc>
                  <a:txBody>
                    <a:bodyPr/>
                    <a:lstStyle/>
                    <a:p>
                      <a:r>
                        <a:rPr lang="es-ES" sz="1400" b="0" strike="noStrike" spc="-1" noProof="0" dirty="0">
                          <a:solidFill>
                            <a:srgbClr val="231F20"/>
                          </a:solidFill>
                          <a:latin typeface="Aptos"/>
                          <a:ea typeface="Aptos"/>
                        </a:rPr>
                        <a:t>En curso</a:t>
                      </a:r>
                      <a:endParaRPr lang="es-ES" sz="1400" b="0" strike="noStrike" spc="-1" noProof="0" dirty="0">
                        <a:solidFill>
                          <a:srgbClr val="000000"/>
                        </a:solidFill>
                        <a:latin typeface="Arial"/>
                      </a:endParaRPr>
                    </a:p>
                  </a:txBody>
                  <a:tcPr marL="73080" marR="73080" anchor="ctr">
                    <a:lnL w="25200">
                      <a:solidFill>
                        <a:srgbClr val="CCCCCC"/>
                      </a:solidFill>
                      <a:prstDash val="solid"/>
                    </a:lnL>
                    <a:lnR w="25200">
                      <a:solidFill>
                        <a:srgbClr val="CCCCCC"/>
                      </a:solidFill>
                      <a:prstDash val="solid"/>
                    </a:lnR>
                    <a:lnT w="25200">
                      <a:solidFill>
                        <a:srgbClr val="CCCCCC"/>
                      </a:solidFill>
                      <a:prstDash val="solid"/>
                    </a:lnT>
                    <a:lnB w="25200">
                      <a:solidFill>
                        <a:srgbClr val="CCCCCC"/>
                      </a:solidFill>
                      <a:prstDash val="solid"/>
                    </a:lnB>
                    <a:noFill/>
                  </a:tcPr>
                </a:tc>
                <a:extLst>
                  <a:ext uri="{0D108BD9-81ED-4DB2-BD59-A6C34878D82A}">
                    <a16:rowId xmlns:a16="http://schemas.microsoft.com/office/drawing/2014/main" val="10001"/>
                  </a:ext>
                </a:extLst>
              </a:tr>
              <a:tr h="525960">
                <a:tc>
                  <a:txBody>
                    <a:bodyPr/>
                    <a:lstStyle/>
                    <a:p>
                      <a:r>
                        <a:rPr lang="es-ES" sz="1400" b="0" strike="noStrike" spc="-1" noProof="0" dirty="0">
                          <a:solidFill>
                            <a:srgbClr val="231F20"/>
                          </a:solidFill>
                          <a:latin typeface="Aptos"/>
                          <a:ea typeface="Aptos"/>
                        </a:rPr>
                        <a:t>Identificación </a:t>
                      </a:r>
                      <a:r>
                        <a:rPr lang="es-ES" sz="1400" b="0" strike="noStrike" spc="-1" noProof="0" dirty="0" err="1">
                          <a:solidFill>
                            <a:srgbClr val="231F20"/>
                          </a:solidFill>
                          <a:latin typeface="Aptos"/>
                          <a:ea typeface="Aptos"/>
                        </a:rPr>
                        <a:t>ideotipos</a:t>
                      </a:r>
                      <a:r>
                        <a:rPr lang="es-ES" sz="1400" b="0" strike="noStrike" spc="-1" noProof="0" dirty="0">
                          <a:solidFill>
                            <a:srgbClr val="231F20"/>
                          </a:solidFill>
                          <a:latin typeface="Aptos"/>
                          <a:ea typeface="Aptos"/>
                        </a:rPr>
                        <a:t> de granjas</a:t>
                      </a:r>
                      <a:endParaRPr lang="es-ES" sz="1400" b="0" strike="noStrike" spc="-1" noProof="0" dirty="0">
                        <a:solidFill>
                          <a:srgbClr val="000000"/>
                        </a:solidFill>
                        <a:latin typeface="Arial"/>
                      </a:endParaRPr>
                    </a:p>
                  </a:txBody>
                  <a:tcPr marL="73080" marR="73080" anchor="ctr">
                    <a:lnL w="25200">
                      <a:solidFill>
                        <a:srgbClr val="CCCCCC"/>
                      </a:solidFill>
                      <a:prstDash val="solid"/>
                    </a:lnL>
                    <a:lnR w="25200">
                      <a:solidFill>
                        <a:srgbClr val="CCCCCC"/>
                      </a:solidFill>
                      <a:prstDash val="solid"/>
                    </a:lnR>
                    <a:lnT w="25200">
                      <a:solidFill>
                        <a:srgbClr val="CCCCCC"/>
                      </a:solidFill>
                      <a:prstDash val="solid"/>
                    </a:lnT>
                    <a:lnB w="25200">
                      <a:solidFill>
                        <a:srgbClr val="CCCCCC"/>
                      </a:solidFill>
                      <a:prstDash val="solid"/>
                    </a:lnB>
                    <a:noFill/>
                  </a:tcPr>
                </a:tc>
                <a:tc>
                  <a:txBody>
                    <a:bodyPr/>
                    <a:lstStyle/>
                    <a:p>
                      <a:r>
                        <a:rPr lang="es-ES" sz="1400" b="0" strike="noStrike" spc="-1" noProof="0" dirty="0">
                          <a:solidFill>
                            <a:srgbClr val="231F20"/>
                          </a:solidFill>
                          <a:latin typeface="Aptos"/>
                          <a:ea typeface="Aptos"/>
                        </a:rPr>
                        <a:t>R2</a:t>
                      </a:r>
                      <a:endParaRPr lang="es-ES" sz="1400" b="0" strike="noStrike" spc="-1" noProof="0" dirty="0">
                        <a:solidFill>
                          <a:srgbClr val="000000"/>
                        </a:solidFill>
                        <a:latin typeface="Arial"/>
                      </a:endParaRPr>
                    </a:p>
                  </a:txBody>
                  <a:tcPr marL="73080" marR="73080" anchor="ctr">
                    <a:lnL w="25200">
                      <a:solidFill>
                        <a:srgbClr val="CCCCCC"/>
                      </a:solidFill>
                      <a:prstDash val="solid"/>
                    </a:lnL>
                    <a:lnR w="25200">
                      <a:solidFill>
                        <a:srgbClr val="CCCCCC"/>
                      </a:solidFill>
                      <a:prstDash val="solid"/>
                    </a:lnR>
                    <a:lnT w="25200">
                      <a:solidFill>
                        <a:srgbClr val="CCCCCC"/>
                      </a:solidFill>
                      <a:prstDash val="solid"/>
                    </a:lnT>
                    <a:lnB w="25200">
                      <a:solidFill>
                        <a:srgbClr val="CCCCCC"/>
                      </a:solidFill>
                      <a:prstDash val="solid"/>
                    </a:lnB>
                    <a:noFill/>
                  </a:tcPr>
                </a:tc>
                <a:tc>
                  <a:txBody>
                    <a:bodyPr/>
                    <a:lstStyle/>
                    <a:p>
                      <a:r>
                        <a:rPr lang="es-ES" sz="1400" b="0" strike="noStrike" kern="1200" spc="-1" noProof="0" dirty="0">
                          <a:solidFill>
                            <a:srgbClr val="231F20"/>
                          </a:solidFill>
                          <a:latin typeface="Aptos"/>
                          <a:ea typeface="Aptos"/>
                          <a:cs typeface="+mn-cs"/>
                        </a:rPr>
                        <a:t>Ene - Dic 2026</a:t>
                      </a:r>
                      <a:endParaRPr lang="es-ES" sz="1400" b="0" strike="noStrike" kern="1200" spc="-1" noProof="0" dirty="0">
                        <a:solidFill>
                          <a:srgbClr val="231F20"/>
                        </a:solidFill>
                        <a:latin typeface="Aptos"/>
                        <a:cs typeface="+mn-cs"/>
                      </a:endParaRPr>
                    </a:p>
                  </a:txBody>
                  <a:tcPr marL="73080" marR="73080" anchor="ctr">
                    <a:lnL w="25200">
                      <a:solidFill>
                        <a:srgbClr val="CCCCCC"/>
                      </a:solidFill>
                      <a:prstDash val="solid"/>
                    </a:lnL>
                    <a:lnR w="25200">
                      <a:solidFill>
                        <a:srgbClr val="CCCCCC"/>
                      </a:solidFill>
                      <a:prstDash val="solid"/>
                    </a:lnR>
                    <a:lnT w="25200">
                      <a:solidFill>
                        <a:srgbClr val="CCCCCC"/>
                      </a:solidFill>
                      <a:prstDash val="solid"/>
                    </a:lnT>
                    <a:lnB w="25200">
                      <a:solidFill>
                        <a:srgbClr val="CCCCCC"/>
                      </a:solidFill>
                      <a:prstDash val="solid"/>
                    </a:lnB>
                    <a:noFill/>
                  </a:tcPr>
                </a:tc>
                <a:tc>
                  <a:txBody>
                    <a:bodyPr/>
                    <a:lstStyle/>
                    <a:p>
                      <a:r>
                        <a:rPr lang="es-ES" sz="1400" b="0" strike="noStrike" spc="-1" noProof="0" dirty="0">
                          <a:solidFill>
                            <a:srgbClr val="231F20"/>
                          </a:solidFill>
                          <a:latin typeface="Aptos"/>
                          <a:ea typeface="Aptos"/>
                        </a:rPr>
                        <a:t>En curso</a:t>
                      </a:r>
                      <a:endParaRPr lang="es-ES" sz="1400" b="0" strike="noStrike" spc="-1" noProof="0" dirty="0">
                        <a:solidFill>
                          <a:srgbClr val="000000"/>
                        </a:solidFill>
                        <a:latin typeface="Arial"/>
                      </a:endParaRPr>
                    </a:p>
                  </a:txBody>
                  <a:tcPr marL="73080" marR="73080" anchor="ctr">
                    <a:lnL w="25200">
                      <a:solidFill>
                        <a:srgbClr val="CCCCCC"/>
                      </a:solidFill>
                      <a:prstDash val="solid"/>
                    </a:lnL>
                    <a:lnR w="25200">
                      <a:solidFill>
                        <a:srgbClr val="CCCCCC"/>
                      </a:solidFill>
                      <a:prstDash val="solid"/>
                    </a:lnR>
                    <a:lnT w="25200">
                      <a:solidFill>
                        <a:srgbClr val="CCCCCC"/>
                      </a:solidFill>
                      <a:prstDash val="solid"/>
                    </a:lnT>
                    <a:lnB w="25200">
                      <a:solidFill>
                        <a:srgbClr val="CCCCCC"/>
                      </a:solidFill>
                      <a:prstDash val="solid"/>
                    </a:lnB>
                    <a:noFill/>
                  </a:tcPr>
                </a:tc>
                <a:extLst>
                  <a:ext uri="{0D108BD9-81ED-4DB2-BD59-A6C34878D82A}">
                    <a16:rowId xmlns:a16="http://schemas.microsoft.com/office/drawing/2014/main" val="10002"/>
                  </a:ext>
                </a:extLst>
              </a:tr>
              <a:tr h="525240">
                <a:tc>
                  <a:txBody>
                    <a:bodyPr/>
                    <a:lstStyle/>
                    <a:p>
                      <a:r>
                        <a:rPr lang="es-ES" sz="1400" b="0" strike="noStrike" kern="1200" spc="-1" noProof="0" dirty="0">
                          <a:solidFill>
                            <a:srgbClr val="231F20"/>
                          </a:solidFill>
                          <a:latin typeface="Aptos"/>
                          <a:ea typeface="+mn-ea"/>
                          <a:cs typeface="+mn-cs"/>
                        </a:rPr>
                        <a:t>Muestreo de suelo </a:t>
                      </a:r>
                      <a:r>
                        <a:rPr lang="es-ES" sz="1400" b="0" strike="noStrike" spc="-1" noProof="0" dirty="0">
                          <a:solidFill>
                            <a:srgbClr val="231F20"/>
                          </a:solidFill>
                          <a:latin typeface="Aptos"/>
                        </a:rPr>
                        <a:t>en Asturias</a:t>
                      </a:r>
                      <a:endParaRPr lang="es-ES" sz="1400" b="0" strike="noStrike" spc="-1" noProof="0" dirty="0">
                        <a:solidFill>
                          <a:srgbClr val="000000"/>
                        </a:solidFill>
                        <a:latin typeface="Arial"/>
                      </a:endParaRPr>
                    </a:p>
                  </a:txBody>
                  <a:tcPr marL="73080" marR="73080" anchor="ctr">
                    <a:lnL w="25200">
                      <a:solidFill>
                        <a:srgbClr val="CCCCCC"/>
                      </a:solidFill>
                      <a:prstDash val="solid"/>
                    </a:lnL>
                    <a:lnR w="25200">
                      <a:solidFill>
                        <a:srgbClr val="CCCCCC"/>
                      </a:solidFill>
                      <a:prstDash val="solid"/>
                    </a:lnR>
                    <a:lnT w="25200">
                      <a:solidFill>
                        <a:srgbClr val="CCCCCC"/>
                      </a:solidFill>
                      <a:prstDash val="solid"/>
                    </a:lnT>
                    <a:lnB w="25200" cap="flat" cmpd="sng" algn="ctr">
                      <a:solidFill>
                        <a:srgbClr val="CCCCCC"/>
                      </a:solidFill>
                      <a:prstDash val="solid"/>
                      <a:round/>
                      <a:headEnd type="none" w="med" len="med"/>
                      <a:tailEnd type="none" w="med" len="med"/>
                    </a:lnB>
                    <a:noFill/>
                  </a:tcPr>
                </a:tc>
                <a:tc>
                  <a:txBody>
                    <a:bodyPr/>
                    <a:lstStyle/>
                    <a:p>
                      <a:r>
                        <a:rPr lang="es-ES" sz="1400" b="0" strike="noStrike" spc="-1" noProof="0" dirty="0">
                          <a:solidFill>
                            <a:srgbClr val="231F20"/>
                          </a:solidFill>
                          <a:latin typeface="Aptos"/>
                          <a:ea typeface="Aptos"/>
                        </a:rPr>
                        <a:t>R3</a:t>
                      </a:r>
                      <a:endParaRPr lang="es-ES" sz="1400" b="0" strike="noStrike" spc="-1" noProof="0" dirty="0">
                        <a:solidFill>
                          <a:srgbClr val="000000"/>
                        </a:solidFill>
                        <a:latin typeface="Arial"/>
                      </a:endParaRPr>
                    </a:p>
                  </a:txBody>
                  <a:tcPr marL="73080" marR="73080" anchor="ctr">
                    <a:lnL w="25200">
                      <a:solidFill>
                        <a:srgbClr val="CCCCCC"/>
                      </a:solidFill>
                      <a:prstDash val="solid"/>
                    </a:lnL>
                    <a:lnR w="25200">
                      <a:solidFill>
                        <a:srgbClr val="CCCCCC"/>
                      </a:solidFill>
                      <a:prstDash val="solid"/>
                    </a:lnR>
                    <a:lnT w="25200">
                      <a:solidFill>
                        <a:srgbClr val="CCCCCC"/>
                      </a:solidFill>
                      <a:prstDash val="solid"/>
                    </a:lnT>
                    <a:lnB w="25200" cap="flat" cmpd="sng" algn="ctr">
                      <a:solidFill>
                        <a:srgbClr val="CCCCCC"/>
                      </a:solidFill>
                      <a:prstDash val="solid"/>
                      <a:round/>
                      <a:headEnd type="none" w="med" len="med"/>
                      <a:tailEnd type="none" w="med" len="med"/>
                    </a:lnB>
                    <a:noFill/>
                  </a:tcPr>
                </a:tc>
                <a:tc>
                  <a:txBody>
                    <a:bodyPr/>
                    <a:lstStyle/>
                    <a:p>
                      <a:r>
                        <a:rPr lang="es-ES" sz="1400" b="0" strike="noStrike" kern="1200" spc="-1" noProof="0" dirty="0">
                          <a:solidFill>
                            <a:srgbClr val="231F20"/>
                          </a:solidFill>
                          <a:latin typeface="Aptos"/>
                          <a:ea typeface="Aptos"/>
                          <a:cs typeface="+mn-cs"/>
                        </a:rPr>
                        <a:t>Ene - Sept 2026</a:t>
                      </a:r>
                      <a:endParaRPr lang="es-ES" sz="1400" b="0" strike="noStrike" kern="1200" spc="-1" noProof="0" dirty="0">
                        <a:solidFill>
                          <a:srgbClr val="231F20"/>
                        </a:solidFill>
                        <a:latin typeface="Aptos"/>
                        <a:cs typeface="+mn-cs"/>
                      </a:endParaRPr>
                    </a:p>
                  </a:txBody>
                  <a:tcPr marL="73080" marR="73080" anchor="ctr">
                    <a:lnL w="25200">
                      <a:solidFill>
                        <a:srgbClr val="CCCCCC"/>
                      </a:solidFill>
                      <a:prstDash val="solid"/>
                    </a:lnL>
                    <a:lnR w="25200">
                      <a:solidFill>
                        <a:srgbClr val="CCCCCC"/>
                      </a:solidFill>
                      <a:prstDash val="solid"/>
                    </a:lnR>
                    <a:lnT w="25200">
                      <a:solidFill>
                        <a:srgbClr val="CCCCCC"/>
                      </a:solidFill>
                      <a:prstDash val="solid"/>
                    </a:lnT>
                    <a:lnB w="25200" cap="flat" cmpd="sng" algn="ctr">
                      <a:solidFill>
                        <a:srgbClr val="CCCCCC"/>
                      </a:solidFill>
                      <a:prstDash val="solid"/>
                      <a:round/>
                      <a:headEnd type="none" w="med" len="med"/>
                      <a:tailEnd type="none" w="med" len="med"/>
                    </a:lnB>
                    <a:noFill/>
                  </a:tcPr>
                </a:tc>
                <a:tc>
                  <a:txBody>
                    <a:bodyPr/>
                    <a:lstStyle/>
                    <a:p>
                      <a:r>
                        <a:rPr lang="es-ES" sz="1400" b="0" strike="noStrike" kern="1200" spc="-1" noProof="0" dirty="0">
                          <a:solidFill>
                            <a:srgbClr val="231F20"/>
                          </a:solidFill>
                          <a:latin typeface="Aptos"/>
                          <a:ea typeface="Aptos"/>
                          <a:cs typeface="+mn-cs"/>
                        </a:rPr>
                        <a:t>En curso</a:t>
                      </a:r>
                      <a:endParaRPr lang="es-ES" sz="1400" b="0" strike="noStrike" kern="1200" spc="-1" noProof="0" dirty="0">
                        <a:solidFill>
                          <a:srgbClr val="231F20"/>
                        </a:solidFill>
                        <a:latin typeface="Aptos"/>
                        <a:cs typeface="+mn-cs"/>
                      </a:endParaRPr>
                    </a:p>
                  </a:txBody>
                  <a:tcPr marL="73080" marR="73080" anchor="ctr">
                    <a:lnL w="25200">
                      <a:solidFill>
                        <a:srgbClr val="CCCCCC"/>
                      </a:solidFill>
                      <a:prstDash val="solid"/>
                    </a:lnL>
                    <a:lnR w="25200">
                      <a:solidFill>
                        <a:srgbClr val="CCCCCC"/>
                      </a:solidFill>
                      <a:prstDash val="solid"/>
                    </a:lnR>
                    <a:lnT w="25200">
                      <a:solidFill>
                        <a:srgbClr val="CCCCCC"/>
                      </a:solidFill>
                      <a:prstDash val="solid"/>
                    </a:lnT>
                    <a:lnB w="2520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0003"/>
                  </a:ext>
                </a:extLst>
              </a:tr>
              <a:tr h="525240">
                <a:tc>
                  <a:txBody>
                    <a:bodyPr/>
                    <a:lstStyle/>
                    <a:p>
                      <a:r>
                        <a:rPr lang="es-ES" sz="1400" b="0" strike="noStrike" kern="1200" spc="-1" noProof="0" dirty="0">
                          <a:solidFill>
                            <a:srgbClr val="231F20"/>
                          </a:solidFill>
                          <a:latin typeface="Aptos"/>
                          <a:ea typeface="+mn-ea"/>
                          <a:cs typeface="+mn-cs"/>
                        </a:rPr>
                        <a:t>Captura de datos de alta resolución con </a:t>
                      </a:r>
                      <a:r>
                        <a:rPr lang="es-ES" sz="1400" b="0" strike="noStrike" kern="1200" spc="-1" noProof="0" dirty="0" err="1">
                          <a:solidFill>
                            <a:srgbClr val="231F20"/>
                          </a:solidFill>
                          <a:latin typeface="Aptos"/>
                          <a:ea typeface="+mn-ea"/>
                          <a:cs typeface="+mn-cs"/>
                        </a:rPr>
                        <a:t>UAVs</a:t>
                      </a:r>
                      <a:r>
                        <a:rPr lang="es-ES" sz="1400" b="0" strike="noStrike" kern="1200" spc="-1" noProof="0" dirty="0">
                          <a:solidFill>
                            <a:srgbClr val="231F20"/>
                          </a:solidFill>
                          <a:latin typeface="Aptos"/>
                          <a:ea typeface="+mn-ea"/>
                          <a:cs typeface="+mn-cs"/>
                        </a:rPr>
                        <a:t> y distintos sensores</a:t>
                      </a:r>
                    </a:p>
                  </a:txBody>
                  <a:tcPr marL="73080" marR="73080" anchor="ctr">
                    <a:lnL w="25200">
                      <a:solidFill>
                        <a:srgbClr val="CCCCCC"/>
                      </a:solidFill>
                      <a:prstDash val="solid"/>
                    </a:lnL>
                    <a:lnR w="25200" cap="flat" cmpd="sng" algn="ctr">
                      <a:solidFill>
                        <a:srgbClr val="CCCCCC"/>
                      </a:solidFill>
                      <a:prstDash val="solid"/>
                      <a:round/>
                      <a:headEnd type="none" w="med" len="med"/>
                      <a:tailEnd type="none" w="med" len="med"/>
                    </a:lnR>
                    <a:lnT w="25200">
                      <a:solidFill>
                        <a:srgbClr val="CCCCCC"/>
                      </a:solidFill>
                      <a:prstDash val="solid"/>
                    </a:lnT>
                    <a:lnB w="25200" cap="flat" cmpd="sng" algn="ctr">
                      <a:solidFill>
                        <a:srgbClr val="CCCCCC"/>
                      </a:solidFill>
                      <a:prstDash val="solid"/>
                      <a:round/>
                      <a:headEnd type="none" w="med" len="med"/>
                      <a:tailEnd type="none" w="med" len="med"/>
                    </a:lnB>
                    <a:noFill/>
                  </a:tcPr>
                </a:tc>
                <a:tc>
                  <a:txBody>
                    <a:bodyPr/>
                    <a:lstStyle/>
                    <a:p>
                      <a:r>
                        <a:rPr lang="es-ES" sz="1400" b="0" strike="noStrike" spc="-1" noProof="0" dirty="0">
                          <a:solidFill>
                            <a:srgbClr val="000000"/>
                          </a:solidFill>
                          <a:latin typeface="Arial"/>
                        </a:rPr>
                        <a:t>R4</a:t>
                      </a:r>
                    </a:p>
                  </a:txBody>
                  <a:tcPr marL="73080" marR="73080" anchor="ctr">
                    <a:lnL w="25200" cap="flat" cmpd="sng" algn="ctr">
                      <a:solidFill>
                        <a:srgbClr val="CCCCCC"/>
                      </a:solidFill>
                      <a:prstDash val="solid"/>
                      <a:round/>
                      <a:headEnd type="none" w="med" len="med"/>
                      <a:tailEnd type="none" w="med" len="med"/>
                    </a:lnL>
                    <a:lnR w="25200" cap="flat" cmpd="sng" algn="ctr">
                      <a:solidFill>
                        <a:srgbClr val="CCCCCC"/>
                      </a:solidFill>
                      <a:prstDash val="solid"/>
                      <a:round/>
                      <a:headEnd type="none" w="med" len="med"/>
                      <a:tailEnd type="none" w="med" len="med"/>
                    </a:lnR>
                    <a:lnT w="25200">
                      <a:solidFill>
                        <a:srgbClr val="CCCCCC"/>
                      </a:solidFill>
                      <a:prstDash val="solid"/>
                    </a:lnT>
                    <a:lnB w="25200" cap="flat" cmpd="sng" algn="ctr">
                      <a:solidFill>
                        <a:srgbClr val="CCCCCC"/>
                      </a:solidFill>
                      <a:prstDash val="solid"/>
                      <a:round/>
                      <a:headEnd type="none" w="med" len="med"/>
                      <a:tailEnd type="none" w="med" len="med"/>
                    </a:lnB>
                    <a:noFill/>
                  </a:tcPr>
                </a:tc>
                <a:tc>
                  <a:txBody>
                    <a:bodyPr/>
                    <a:lstStyle/>
                    <a:p>
                      <a:r>
                        <a:rPr lang="es-ES" sz="1400" b="0" strike="noStrike" kern="1200" spc="-1" noProof="0" dirty="0">
                          <a:solidFill>
                            <a:srgbClr val="231F20"/>
                          </a:solidFill>
                          <a:latin typeface="Aptos"/>
                          <a:cs typeface="+mn-cs"/>
                        </a:rPr>
                        <a:t>May - Sept 26</a:t>
                      </a:r>
                    </a:p>
                  </a:txBody>
                  <a:tcPr marL="73080" marR="73080" anchor="ctr">
                    <a:lnL w="25200" cap="flat" cmpd="sng" algn="ctr">
                      <a:solidFill>
                        <a:srgbClr val="CCCCCC"/>
                      </a:solidFill>
                      <a:prstDash val="solid"/>
                      <a:round/>
                      <a:headEnd type="none" w="med" len="med"/>
                      <a:tailEnd type="none" w="med" len="med"/>
                    </a:lnL>
                    <a:lnR w="25200" cap="flat" cmpd="sng" algn="ctr">
                      <a:solidFill>
                        <a:srgbClr val="CCCCCC"/>
                      </a:solidFill>
                      <a:prstDash val="solid"/>
                      <a:round/>
                      <a:headEnd type="none" w="med" len="med"/>
                      <a:tailEnd type="none" w="med" len="med"/>
                    </a:lnR>
                    <a:lnT w="25200">
                      <a:solidFill>
                        <a:srgbClr val="CCCCCC"/>
                      </a:solidFill>
                      <a:prstDash val="solid"/>
                    </a:lnT>
                    <a:lnB w="25200" cap="flat" cmpd="sng" algn="ctr">
                      <a:solidFill>
                        <a:srgbClr val="CCCCCC"/>
                      </a:solidFill>
                      <a:prstDash val="solid"/>
                      <a:round/>
                      <a:headEnd type="none" w="med" len="med"/>
                      <a:tailEnd type="none" w="med" len="med"/>
                    </a:lnB>
                    <a:noFill/>
                  </a:tcPr>
                </a:tc>
                <a:tc>
                  <a:txBody>
                    <a:bodyPr/>
                    <a:lstStyle/>
                    <a:p>
                      <a:r>
                        <a:rPr lang="es-ES" sz="1400" b="0" strike="noStrike" kern="1200" spc="-1" noProof="0" dirty="0">
                          <a:solidFill>
                            <a:srgbClr val="231F20"/>
                          </a:solidFill>
                          <a:latin typeface="Aptos"/>
                          <a:cs typeface="+mn-cs"/>
                        </a:rPr>
                        <a:t>En curso</a:t>
                      </a:r>
                    </a:p>
                  </a:txBody>
                  <a:tcPr marL="73080" marR="73080" anchor="ctr">
                    <a:lnL w="25200" cap="flat" cmpd="sng" algn="ctr">
                      <a:solidFill>
                        <a:srgbClr val="CCCCCC"/>
                      </a:solidFill>
                      <a:prstDash val="solid"/>
                      <a:round/>
                      <a:headEnd type="none" w="med" len="med"/>
                      <a:tailEnd type="none" w="med" len="med"/>
                    </a:lnL>
                    <a:lnR w="25200">
                      <a:solidFill>
                        <a:srgbClr val="CCCCCC"/>
                      </a:solidFill>
                      <a:prstDash val="solid"/>
                    </a:lnR>
                    <a:lnT w="25200">
                      <a:solidFill>
                        <a:srgbClr val="CCCCCC"/>
                      </a:solidFill>
                      <a:prstDash val="solid"/>
                    </a:lnT>
                    <a:lnB w="2520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368387517"/>
                  </a:ext>
                </a:extLst>
              </a:tr>
              <a:tr h="525240">
                <a:tc>
                  <a:txBody>
                    <a:bodyPr/>
                    <a:lstStyle/>
                    <a:p>
                      <a:pPr marL="0" algn="l" defTabSz="914400" rtl="0" eaLnBrk="1" latinLnBrk="0" hangingPunct="1"/>
                      <a:r>
                        <a:rPr lang="es-ES" sz="1400" b="0" strike="noStrike" kern="1200" spc="-1" noProof="0" dirty="0">
                          <a:solidFill>
                            <a:srgbClr val="231F20"/>
                          </a:solidFill>
                          <a:latin typeface="Aptos"/>
                          <a:ea typeface="+mn-ea"/>
                          <a:cs typeface="+mn-cs"/>
                        </a:rPr>
                        <a:t>Selección de parcelas piloto y diseño experimental</a:t>
                      </a:r>
                    </a:p>
                  </a:txBody>
                  <a:tcPr marL="73080" marR="73080" anchor="ctr">
                    <a:lnL w="25200">
                      <a:solidFill>
                        <a:srgbClr val="CCCCCC"/>
                      </a:solidFill>
                      <a:prstDash val="solid"/>
                    </a:lnL>
                    <a:lnR w="25200" cap="flat" cmpd="sng" algn="ctr">
                      <a:solidFill>
                        <a:srgbClr val="CCCCCC"/>
                      </a:solidFill>
                      <a:prstDash val="solid"/>
                      <a:round/>
                      <a:headEnd type="none" w="med" len="med"/>
                      <a:tailEnd type="none" w="med" len="med"/>
                    </a:lnR>
                    <a:lnT w="25200">
                      <a:solidFill>
                        <a:srgbClr val="CCCCCC"/>
                      </a:solidFill>
                      <a:prstDash val="solid"/>
                    </a:lnT>
                    <a:lnB w="25200" cap="flat" cmpd="sng" algn="ctr">
                      <a:solidFill>
                        <a:srgbClr val="CCCCCC"/>
                      </a:solidFill>
                      <a:prstDash val="solid"/>
                      <a:round/>
                      <a:headEnd type="none" w="med" len="med"/>
                      <a:tailEnd type="none" w="med" len="med"/>
                    </a:lnB>
                    <a:noFill/>
                  </a:tcPr>
                </a:tc>
                <a:tc>
                  <a:txBody>
                    <a:bodyPr/>
                    <a:lstStyle/>
                    <a:p>
                      <a:r>
                        <a:rPr lang="es-ES" sz="1400" b="0" strike="noStrike" spc="-1" noProof="0" dirty="0">
                          <a:solidFill>
                            <a:srgbClr val="000000"/>
                          </a:solidFill>
                          <a:latin typeface="Arial"/>
                        </a:rPr>
                        <a:t>R7</a:t>
                      </a:r>
                    </a:p>
                  </a:txBody>
                  <a:tcPr marL="73080" marR="73080" anchor="ctr">
                    <a:lnL w="25200" cap="flat" cmpd="sng" algn="ctr">
                      <a:solidFill>
                        <a:srgbClr val="CCCCCC"/>
                      </a:solidFill>
                      <a:prstDash val="solid"/>
                      <a:round/>
                      <a:headEnd type="none" w="med" len="med"/>
                      <a:tailEnd type="none" w="med" len="med"/>
                    </a:lnL>
                    <a:lnR w="25200" cap="flat" cmpd="sng" algn="ctr">
                      <a:solidFill>
                        <a:srgbClr val="CCCCCC"/>
                      </a:solidFill>
                      <a:prstDash val="solid"/>
                      <a:round/>
                      <a:headEnd type="none" w="med" len="med"/>
                      <a:tailEnd type="none" w="med" len="med"/>
                    </a:lnR>
                    <a:lnT w="25200">
                      <a:solidFill>
                        <a:srgbClr val="CCCCCC"/>
                      </a:solidFill>
                      <a:prstDash val="solid"/>
                    </a:lnT>
                    <a:lnB w="25200" cap="flat" cmpd="sng" algn="ctr">
                      <a:solidFill>
                        <a:srgbClr val="CCCCCC"/>
                      </a:solidFill>
                      <a:prstDash val="solid"/>
                      <a:round/>
                      <a:headEnd type="none" w="med" len="med"/>
                      <a:tailEnd type="none" w="med" len="med"/>
                    </a:lnB>
                    <a:noFill/>
                  </a:tcPr>
                </a:tc>
                <a:tc>
                  <a:txBody>
                    <a:bodyPr/>
                    <a:lstStyle/>
                    <a:p>
                      <a:r>
                        <a:rPr lang="es-ES" sz="1400" b="0" strike="noStrike" kern="1200" spc="-1" noProof="0" dirty="0">
                          <a:solidFill>
                            <a:srgbClr val="231F20"/>
                          </a:solidFill>
                          <a:latin typeface="Aptos"/>
                          <a:cs typeface="+mn-cs"/>
                        </a:rPr>
                        <a:t>Ene - Jun 2026</a:t>
                      </a:r>
                    </a:p>
                  </a:txBody>
                  <a:tcPr marL="73080" marR="73080" anchor="ctr">
                    <a:lnL w="25200" cap="flat" cmpd="sng" algn="ctr">
                      <a:solidFill>
                        <a:srgbClr val="CCCCCC"/>
                      </a:solidFill>
                      <a:prstDash val="solid"/>
                      <a:round/>
                      <a:headEnd type="none" w="med" len="med"/>
                      <a:tailEnd type="none" w="med" len="med"/>
                    </a:lnL>
                    <a:lnR w="25200" cap="flat" cmpd="sng" algn="ctr">
                      <a:solidFill>
                        <a:srgbClr val="CCCCCC"/>
                      </a:solidFill>
                      <a:prstDash val="solid"/>
                      <a:round/>
                      <a:headEnd type="none" w="med" len="med"/>
                      <a:tailEnd type="none" w="med" len="med"/>
                    </a:lnR>
                    <a:lnT w="25200">
                      <a:solidFill>
                        <a:srgbClr val="CCCCCC"/>
                      </a:solidFill>
                      <a:prstDash val="solid"/>
                    </a:lnT>
                    <a:lnB w="25200" cap="flat" cmpd="sng" algn="ctr">
                      <a:solidFill>
                        <a:srgbClr val="CCCCCC"/>
                      </a:solidFill>
                      <a:prstDash val="solid"/>
                      <a:round/>
                      <a:headEnd type="none" w="med" len="med"/>
                      <a:tailEnd type="none" w="med" len="med"/>
                    </a:lnB>
                    <a:noFill/>
                  </a:tcPr>
                </a:tc>
                <a:tc>
                  <a:txBody>
                    <a:bodyPr/>
                    <a:lstStyle/>
                    <a:p>
                      <a:r>
                        <a:rPr lang="es-ES" sz="1400" b="0" strike="noStrike" kern="1200" spc="-1" noProof="0" dirty="0">
                          <a:solidFill>
                            <a:srgbClr val="231F20"/>
                          </a:solidFill>
                          <a:latin typeface="Aptos"/>
                          <a:cs typeface="+mn-cs"/>
                        </a:rPr>
                        <a:t>En curso</a:t>
                      </a:r>
                    </a:p>
                  </a:txBody>
                  <a:tcPr marL="73080" marR="73080" anchor="ctr">
                    <a:lnL w="25200" cap="flat" cmpd="sng" algn="ctr">
                      <a:solidFill>
                        <a:srgbClr val="CCCCCC"/>
                      </a:solidFill>
                      <a:prstDash val="solid"/>
                      <a:round/>
                      <a:headEnd type="none" w="med" len="med"/>
                      <a:tailEnd type="none" w="med" len="med"/>
                    </a:lnL>
                    <a:lnR w="25200">
                      <a:solidFill>
                        <a:srgbClr val="CCCCCC"/>
                      </a:solidFill>
                      <a:prstDash val="solid"/>
                    </a:lnR>
                    <a:lnT w="25200">
                      <a:solidFill>
                        <a:srgbClr val="CCCCCC"/>
                      </a:solidFill>
                      <a:prstDash val="solid"/>
                    </a:lnT>
                    <a:lnB w="2520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2747652711"/>
                  </a:ext>
                </a:extLst>
              </a:tr>
              <a:tr h="4387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400" b="0" strike="noStrike" kern="1200" spc="-1" noProof="0" dirty="0">
                          <a:solidFill>
                            <a:srgbClr val="231F20"/>
                          </a:solidFill>
                          <a:latin typeface="Aptos"/>
                          <a:ea typeface="+mn-ea"/>
                          <a:cs typeface="+mn-cs"/>
                        </a:rPr>
                        <a:t>Herramienta digital y simulación de escenarios</a:t>
                      </a:r>
                      <a:endParaRPr lang="es-ES" sz="1400" b="0" strike="noStrike" spc="-1" noProof="0" dirty="0">
                        <a:solidFill>
                          <a:srgbClr val="000000"/>
                        </a:solidFill>
                        <a:latin typeface="Arial"/>
                      </a:endParaRPr>
                    </a:p>
                  </a:txBody>
                  <a:tcPr marL="73080" marR="73080" anchor="ctr">
                    <a:lnL w="25200">
                      <a:solidFill>
                        <a:srgbClr val="CCCCCC"/>
                      </a:solidFill>
                      <a:prstDash val="solid"/>
                    </a:lnL>
                    <a:lnR w="25200" cap="flat" cmpd="sng" algn="ctr">
                      <a:solidFill>
                        <a:srgbClr val="CCCCCC"/>
                      </a:solidFill>
                      <a:prstDash val="solid"/>
                      <a:round/>
                      <a:headEnd type="none" w="med" len="med"/>
                      <a:tailEnd type="none" w="med" len="med"/>
                    </a:lnR>
                    <a:lnT w="25200">
                      <a:solidFill>
                        <a:srgbClr val="CCCCCC"/>
                      </a:solidFill>
                      <a:prstDash val="solid"/>
                    </a:lnT>
                    <a:lnB w="25200" cap="flat" cmpd="sng" algn="ctr">
                      <a:solidFill>
                        <a:srgbClr val="CCCCCC"/>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400" b="0" strike="noStrike" spc="-1" noProof="0" dirty="0">
                          <a:solidFill>
                            <a:srgbClr val="000000"/>
                          </a:solidFill>
                          <a:latin typeface="+mn-lt"/>
                        </a:rPr>
                        <a:t>R8</a:t>
                      </a:r>
                      <a:endParaRPr lang="es-ES" sz="1400" b="0" strike="noStrike" spc="-1" noProof="0" dirty="0">
                        <a:solidFill>
                          <a:srgbClr val="000000"/>
                        </a:solidFill>
                        <a:latin typeface="Arial"/>
                      </a:endParaRPr>
                    </a:p>
                  </a:txBody>
                  <a:tcPr marL="73080" marR="73080" anchor="ctr">
                    <a:lnL w="25200" cap="flat" cmpd="sng" algn="ctr">
                      <a:solidFill>
                        <a:srgbClr val="CCCCCC"/>
                      </a:solidFill>
                      <a:prstDash val="solid"/>
                      <a:round/>
                      <a:headEnd type="none" w="med" len="med"/>
                      <a:tailEnd type="none" w="med" len="med"/>
                    </a:lnL>
                    <a:lnR w="25200" cap="flat" cmpd="sng" algn="ctr">
                      <a:solidFill>
                        <a:srgbClr val="CCCCCC"/>
                      </a:solidFill>
                      <a:prstDash val="solid"/>
                      <a:round/>
                      <a:headEnd type="none" w="med" len="med"/>
                      <a:tailEnd type="none" w="med" len="med"/>
                    </a:lnR>
                    <a:lnT w="25200">
                      <a:solidFill>
                        <a:srgbClr val="CCCCCC"/>
                      </a:solidFill>
                      <a:prstDash val="solid"/>
                    </a:lnT>
                    <a:lnB w="25200" cap="flat" cmpd="sng" algn="ctr">
                      <a:solidFill>
                        <a:srgbClr val="CCCCCC"/>
                      </a:solidFill>
                      <a:prstDash val="solid"/>
                      <a:round/>
                      <a:headEnd type="none" w="med" len="med"/>
                      <a:tailEnd type="none" w="med" len="med"/>
                    </a:lnB>
                    <a:noFill/>
                  </a:tcPr>
                </a:tc>
                <a:tc>
                  <a:txBody>
                    <a:bodyPr/>
                    <a:lstStyle/>
                    <a:p>
                      <a:r>
                        <a:rPr lang="es-ES" sz="1400" b="0" strike="noStrike" kern="1200" spc="-1" noProof="0" dirty="0">
                          <a:solidFill>
                            <a:srgbClr val="231F20"/>
                          </a:solidFill>
                          <a:latin typeface="Aptos"/>
                          <a:cs typeface="+mn-cs"/>
                        </a:rPr>
                        <a:t>Ene 2026- Abril 2027</a:t>
                      </a:r>
                    </a:p>
                  </a:txBody>
                  <a:tcPr marL="73080" marR="73080" anchor="ctr">
                    <a:lnL w="25200" cap="flat" cmpd="sng" algn="ctr">
                      <a:solidFill>
                        <a:srgbClr val="CCCCCC"/>
                      </a:solidFill>
                      <a:prstDash val="solid"/>
                      <a:round/>
                      <a:headEnd type="none" w="med" len="med"/>
                      <a:tailEnd type="none" w="med" len="med"/>
                    </a:lnL>
                    <a:lnR w="25200" cap="flat" cmpd="sng" algn="ctr">
                      <a:solidFill>
                        <a:srgbClr val="CCCCCC"/>
                      </a:solidFill>
                      <a:prstDash val="solid"/>
                      <a:round/>
                      <a:headEnd type="none" w="med" len="med"/>
                      <a:tailEnd type="none" w="med" len="med"/>
                    </a:lnR>
                    <a:lnT w="25200">
                      <a:solidFill>
                        <a:srgbClr val="CCCCCC"/>
                      </a:solidFill>
                      <a:prstDash val="solid"/>
                    </a:lnT>
                    <a:lnB w="25200" cap="flat" cmpd="sng" algn="ctr">
                      <a:solidFill>
                        <a:srgbClr val="CCCCCC"/>
                      </a:solidFill>
                      <a:prstDash val="solid"/>
                      <a:round/>
                      <a:headEnd type="none" w="med" len="med"/>
                      <a:tailEnd type="none" w="med" len="med"/>
                    </a:lnB>
                    <a:noFill/>
                  </a:tcPr>
                </a:tc>
                <a:tc>
                  <a:txBody>
                    <a:bodyPr/>
                    <a:lstStyle/>
                    <a:p>
                      <a:r>
                        <a:rPr lang="es-ES" sz="1400" b="0" strike="noStrike" kern="1200" spc="-1" noProof="0" dirty="0">
                          <a:solidFill>
                            <a:srgbClr val="231F20"/>
                          </a:solidFill>
                          <a:latin typeface="Aptos"/>
                          <a:cs typeface="+mn-cs"/>
                        </a:rPr>
                        <a:t>En curso</a:t>
                      </a:r>
                    </a:p>
                  </a:txBody>
                  <a:tcPr marL="73080" marR="73080" anchor="ctr">
                    <a:lnL w="25200" cap="flat" cmpd="sng" algn="ctr">
                      <a:solidFill>
                        <a:srgbClr val="CCCCCC"/>
                      </a:solidFill>
                      <a:prstDash val="solid"/>
                      <a:round/>
                      <a:headEnd type="none" w="med" len="med"/>
                      <a:tailEnd type="none" w="med" len="med"/>
                    </a:lnL>
                    <a:lnR w="25200">
                      <a:solidFill>
                        <a:srgbClr val="CCCCCC"/>
                      </a:solidFill>
                      <a:prstDash val="solid"/>
                    </a:lnR>
                    <a:lnT w="25200">
                      <a:solidFill>
                        <a:srgbClr val="CCCCCC"/>
                      </a:solidFill>
                      <a:prstDash val="solid"/>
                    </a:lnT>
                    <a:lnB w="2520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083732184"/>
                  </a:ext>
                </a:extLst>
              </a:tr>
              <a:tr h="525240">
                <a:tc>
                  <a:txBody>
                    <a:bodyPr/>
                    <a:lstStyle/>
                    <a:p>
                      <a:r>
                        <a:rPr lang="es-ES" sz="1400" b="0" strike="noStrike" spc="-1" noProof="0" dirty="0">
                          <a:solidFill>
                            <a:srgbClr val="231F20"/>
                          </a:solidFill>
                          <a:latin typeface="Aptos"/>
                          <a:ea typeface="Aptos"/>
                        </a:rPr>
                        <a:t>Materiales promocionales</a:t>
                      </a:r>
                      <a:endParaRPr lang="es-ES" sz="1400" b="0" strike="noStrike" spc="-1" noProof="0" dirty="0">
                        <a:solidFill>
                          <a:srgbClr val="000000"/>
                        </a:solidFill>
                        <a:latin typeface="Arial"/>
                      </a:endParaRPr>
                    </a:p>
                  </a:txBody>
                  <a:tcPr marL="73080" marR="73080" anchor="ctr">
                    <a:lnL w="25200">
                      <a:solidFill>
                        <a:srgbClr val="CCCCCC"/>
                      </a:solidFill>
                      <a:prstDash val="solid"/>
                    </a:lnL>
                    <a:lnR w="25200" cap="flat" cmpd="sng" algn="ctr">
                      <a:solidFill>
                        <a:srgbClr val="CCCCCC"/>
                      </a:solidFill>
                      <a:prstDash val="solid"/>
                      <a:round/>
                      <a:headEnd type="none" w="med" len="med"/>
                      <a:tailEnd type="none" w="med" len="med"/>
                    </a:lnR>
                    <a:lnT w="25200">
                      <a:solidFill>
                        <a:srgbClr val="CCCCCC"/>
                      </a:solidFill>
                      <a:prstDash val="solid"/>
                    </a:lnT>
                    <a:lnB w="25200" cap="flat" cmpd="sng" algn="ctr">
                      <a:solidFill>
                        <a:srgbClr val="CCCCCC"/>
                      </a:solidFill>
                      <a:prstDash val="solid"/>
                      <a:round/>
                      <a:headEnd type="none" w="med" len="med"/>
                      <a:tailEnd type="none" w="med" len="med"/>
                    </a:lnB>
                    <a:noFill/>
                  </a:tcPr>
                </a:tc>
                <a:tc>
                  <a:txBody>
                    <a:bodyPr/>
                    <a:lstStyle/>
                    <a:p>
                      <a:r>
                        <a:rPr lang="es-ES" sz="1400" b="0" strike="noStrike" spc="-1" noProof="0" dirty="0">
                          <a:solidFill>
                            <a:srgbClr val="231F20"/>
                          </a:solidFill>
                          <a:latin typeface="Aptos"/>
                          <a:ea typeface="Aptos"/>
                        </a:rPr>
                        <a:t>RD1</a:t>
                      </a:r>
                      <a:endParaRPr lang="es-ES" sz="1400" b="0" strike="noStrike" spc="-1" noProof="0" dirty="0">
                        <a:solidFill>
                          <a:srgbClr val="000000"/>
                        </a:solidFill>
                        <a:latin typeface="Arial"/>
                      </a:endParaRPr>
                    </a:p>
                  </a:txBody>
                  <a:tcPr marL="73080" marR="73080" anchor="ctr">
                    <a:lnL w="25200" cap="flat" cmpd="sng" algn="ctr">
                      <a:solidFill>
                        <a:srgbClr val="CCCCCC"/>
                      </a:solidFill>
                      <a:prstDash val="solid"/>
                      <a:round/>
                      <a:headEnd type="none" w="med" len="med"/>
                      <a:tailEnd type="none" w="med" len="med"/>
                    </a:lnL>
                    <a:lnR w="25200" cap="flat" cmpd="sng" algn="ctr">
                      <a:solidFill>
                        <a:srgbClr val="CCCCCC"/>
                      </a:solidFill>
                      <a:prstDash val="solid"/>
                      <a:round/>
                      <a:headEnd type="none" w="med" len="med"/>
                      <a:tailEnd type="none" w="med" len="med"/>
                    </a:lnR>
                    <a:lnT w="25200">
                      <a:solidFill>
                        <a:srgbClr val="CCCCCC"/>
                      </a:solidFill>
                      <a:prstDash val="solid"/>
                    </a:lnT>
                    <a:lnB w="25200" cap="flat" cmpd="sng" algn="ctr">
                      <a:solidFill>
                        <a:srgbClr val="CCCCCC"/>
                      </a:solidFill>
                      <a:prstDash val="solid"/>
                      <a:round/>
                      <a:headEnd type="none" w="med" len="med"/>
                      <a:tailEnd type="none" w="med" len="med"/>
                    </a:lnB>
                    <a:noFill/>
                  </a:tcPr>
                </a:tc>
                <a:tc>
                  <a:txBody>
                    <a:bodyPr/>
                    <a:lstStyle/>
                    <a:p>
                      <a:r>
                        <a:rPr lang="es-ES" sz="1400" b="0" strike="noStrike" kern="1200" spc="-1" noProof="0" dirty="0">
                          <a:solidFill>
                            <a:srgbClr val="231F20"/>
                          </a:solidFill>
                          <a:latin typeface="Aptos"/>
                          <a:ea typeface="Aptos"/>
                          <a:cs typeface="+mn-cs"/>
                        </a:rPr>
                        <a:t>Ene - Jun 2026</a:t>
                      </a:r>
                      <a:endParaRPr lang="es-ES" sz="1400" b="0" strike="noStrike" kern="1200" spc="-1" noProof="0" dirty="0">
                        <a:solidFill>
                          <a:srgbClr val="231F20"/>
                        </a:solidFill>
                        <a:latin typeface="Aptos"/>
                        <a:cs typeface="+mn-cs"/>
                      </a:endParaRPr>
                    </a:p>
                  </a:txBody>
                  <a:tcPr marL="73080" marR="73080" anchor="ctr">
                    <a:lnL w="25200" cap="flat" cmpd="sng" algn="ctr">
                      <a:solidFill>
                        <a:srgbClr val="CCCCCC"/>
                      </a:solidFill>
                      <a:prstDash val="solid"/>
                      <a:round/>
                      <a:headEnd type="none" w="med" len="med"/>
                      <a:tailEnd type="none" w="med" len="med"/>
                    </a:lnL>
                    <a:lnR w="25200" cap="flat" cmpd="sng" algn="ctr">
                      <a:solidFill>
                        <a:srgbClr val="CCCCCC"/>
                      </a:solidFill>
                      <a:prstDash val="solid"/>
                      <a:round/>
                      <a:headEnd type="none" w="med" len="med"/>
                      <a:tailEnd type="none" w="med" len="med"/>
                    </a:lnR>
                    <a:lnT w="25200">
                      <a:solidFill>
                        <a:srgbClr val="CCCCCC"/>
                      </a:solidFill>
                      <a:prstDash val="solid"/>
                    </a:lnT>
                    <a:lnB w="25200" cap="flat" cmpd="sng" algn="ctr">
                      <a:solidFill>
                        <a:srgbClr val="CCCCCC"/>
                      </a:solidFill>
                      <a:prstDash val="solid"/>
                      <a:round/>
                      <a:headEnd type="none" w="med" len="med"/>
                      <a:tailEnd type="none" w="med" len="med"/>
                    </a:lnB>
                    <a:noFill/>
                  </a:tcPr>
                </a:tc>
                <a:tc>
                  <a:txBody>
                    <a:bodyPr/>
                    <a:lstStyle/>
                    <a:p>
                      <a:r>
                        <a:rPr lang="es-ES" sz="1400" b="0" strike="noStrike" kern="1200" spc="-1" noProof="0" dirty="0">
                          <a:solidFill>
                            <a:srgbClr val="231F20"/>
                          </a:solidFill>
                          <a:latin typeface="Aptos"/>
                          <a:ea typeface="Aptos"/>
                          <a:cs typeface="+mn-cs"/>
                        </a:rPr>
                        <a:t>En curso</a:t>
                      </a:r>
                      <a:endParaRPr lang="es-ES" sz="1400" b="0" strike="noStrike" kern="1200" spc="-1" noProof="0" dirty="0">
                        <a:solidFill>
                          <a:srgbClr val="231F20"/>
                        </a:solidFill>
                        <a:latin typeface="Aptos"/>
                        <a:cs typeface="+mn-cs"/>
                      </a:endParaRPr>
                    </a:p>
                  </a:txBody>
                  <a:tcPr marL="73080" marR="73080" anchor="ctr">
                    <a:lnL w="25200" cap="flat" cmpd="sng" algn="ctr">
                      <a:solidFill>
                        <a:srgbClr val="CCCCCC"/>
                      </a:solidFill>
                      <a:prstDash val="solid"/>
                      <a:round/>
                      <a:headEnd type="none" w="med" len="med"/>
                      <a:tailEnd type="none" w="med" len="med"/>
                    </a:lnL>
                    <a:lnR w="25200">
                      <a:solidFill>
                        <a:srgbClr val="CCCCCC"/>
                      </a:solidFill>
                      <a:prstDash val="solid"/>
                    </a:lnR>
                    <a:lnT w="25200">
                      <a:solidFill>
                        <a:srgbClr val="CCCCCC"/>
                      </a:solidFill>
                      <a:prstDash val="solid"/>
                    </a:lnT>
                    <a:lnB w="2520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780969302"/>
                  </a:ext>
                </a:extLst>
              </a:tr>
              <a:tr h="525240">
                <a:tc>
                  <a:txBody>
                    <a:bodyPr/>
                    <a:lstStyle/>
                    <a:p>
                      <a:r>
                        <a:rPr lang="es-ES" sz="1400" b="0" strike="noStrike" spc="-1" noProof="0" dirty="0">
                          <a:solidFill>
                            <a:srgbClr val="231F20"/>
                          </a:solidFill>
                          <a:latin typeface="Aptos"/>
                          <a:ea typeface="Aptos"/>
                        </a:rPr>
                        <a:t>Evento de lanzamiento</a:t>
                      </a:r>
                      <a:endParaRPr lang="es-ES" sz="1400" b="0" strike="noStrike" spc="-1" noProof="0" dirty="0">
                        <a:solidFill>
                          <a:srgbClr val="000000"/>
                        </a:solidFill>
                        <a:latin typeface="Arial"/>
                      </a:endParaRPr>
                    </a:p>
                  </a:txBody>
                  <a:tcPr marL="73080" marR="73080" anchor="ctr">
                    <a:lnL w="25200">
                      <a:solidFill>
                        <a:srgbClr val="CCCCCC"/>
                      </a:solidFill>
                      <a:prstDash val="solid"/>
                    </a:lnL>
                    <a:lnR w="25200" cap="flat" cmpd="sng" algn="ctr">
                      <a:solidFill>
                        <a:srgbClr val="CCCCCC"/>
                      </a:solidFill>
                      <a:prstDash val="solid"/>
                      <a:round/>
                      <a:headEnd type="none" w="med" len="med"/>
                      <a:tailEnd type="none" w="med" len="med"/>
                    </a:lnR>
                    <a:lnT w="25200" cap="flat" cmpd="sng" algn="ctr">
                      <a:solidFill>
                        <a:srgbClr val="CCCCCC"/>
                      </a:solidFill>
                      <a:prstDash val="solid"/>
                      <a:round/>
                      <a:headEnd type="none" w="med" len="med"/>
                      <a:tailEnd type="none" w="med" len="med"/>
                    </a:lnT>
                    <a:lnB w="25200" cap="flat" cmpd="sng" algn="ctr">
                      <a:solidFill>
                        <a:srgbClr val="CCCCCC"/>
                      </a:solidFill>
                      <a:prstDash val="solid"/>
                      <a:round/>
                      <a:headEnd type="none" w="med" len="med"/>
                      <a:tailEnd type="none" w="med" len="med"/>
                    </a:lnB>
                    <a:noFill/>
                  </a:tcPr>
                </a:tc>
                <a:tc>
                  <a:txBody>
                    <a:bodyPr/>
                    <a:lstStyle/>
                    <a:p>
                      <a:r>
                        <a:rPr lang="es-ES" sz="1400" b="0" strike="noStrike" spc="-1" noProof="0" dirty="0">
                          <a:solidFill>
                            <a:srgbClr val="231F20"/>
                          </a:solidFill>
                          <a:latin typeface="Aptos"/>
                          <a:ea typeface="Aptos"/>
                        </a:rPr>
                        <a:t>RD1</a:t>
                      </a:r>
                      <a:endParaRPr lang="es-ES" sz="1400" b="0" strike="noStrike" spc="-1" noProof="0" dirty="0">
                        <a:solidFill>
                          <a:srgbClr val="000000"/>
                        </a:solidFill>
                        <a:latin typeface="Arial"/>
                      </a:endParaRPr>
                    </a:p>
                  </a:txBody>
                  <a:tcPr marL="73080" marR="73080" anchor="ctr">
                    <a:lnL w="25200" cap="flat" cmpd="sng" algn="ctr">
                      <a:solidFill>
                        <a:srgbClr val="CCCCCC"/>
                      </a:solidFill>
                      <a:prstDash val="solid"/>
                      <a:round/>
                      <a:headEnd type="none" w="med" len="med"/>
                      <a:tailEnd type="none" w="med" len="med"/>
                    </a:lnL>
                    <a:lnR w="25200" cap="flat" cmpd="sng" algn="ctr">
                      <a:solidFill>
                        <a:srgbClr val="CCCCCC"/>
                      </a:solidFill>
                      <a:prstDash val="solid"/>
                      <a:round/>
                      <a:headEnd type="none" w="med" len="med"/>
                      <a:tailEnd type="none" w="med" len="med"/>
                    </a:lnR>
                    <a:lnT w="25200" cap="flat" cmpd="sng" algn="ctr">
                      <a:solidFill>
                        <a:srgbClr val="CCCCCC"/>
                      </a:solidFill>
                      <a:prstDash val="solid"/>
                      <a:round/>
                      <a:headEnd type="none" w="med" len="med"/>
                      <a:tailEnd type="none" w="med" len="med"/>
                    </a:lnT>
                    <a:lnB w="25200" cap="flat" cmpd="sng" algn="ctr">
                      <a:solidFill>
                        <a:srgbClr val="CCCCCC"/>
                      </a:solidFill>
                      <a:prstDash val="solid"/>
                      <a:round/>
                      <a:headEnd type="none" w="med" len="med"/>
                      <a:tailEnd type="none" w="med" len="med"/>
                    </a:lnB>
                    <a:noFill/>
                  </a:tcPr>
                </a:tc>
                <a:tc>
                  <a:txBody>
                    <a:bodyPr/>
                    <a:lstStyle/>
                    <a:p>
                      <a:r>
                        <a:rPr lang="es-ES" sz="1400" b="0" strike="noStrike" kern="1200" spc="-1" noProof="0" dirty="0">
                          <a:solidFill>
                            <a:srgbClr val="231F20"/>
                          </a:solidFill>
                          <a:latin typeface="Aptos"/>
                          <a:ea typeface="Aptos"/>
                          <a:cs typeface="+mn-cs"/>
                        </a:rPr>
                        <a:t>Ene - Jun 2026</a:t>
                      </a:r>
                      <a:endParaRPr lang="es-ES" sz="1400" b="0" strike="noStrike" kern="1200" spc="-1" noProof="0" dirty="0">
                        <a:solidFill>
                          <a:srgbClr val="231F20"/>
                        </a:solidFill>
                        <a:latin typeface="Aptos"/>
                        <a:cs typeface="+mn-cs"/>
                      </a:endParaRPr>
                    </a:p>
                  </a:txBody>
                  <a:tcPr marL="73080" marR="73080" anchor="ctr">
                    <a:lnL w="25200" cap="flat" cmpd="sng" algn="ctr">
                      <a:solidFill>
                        <a:srgbClr val="CCCCCC"/>
                      </a:solidFill>
                      <a:prstDash val="solid"/>
                      <a:round/>
                      <a:headEnd type="none" w="med" len="med"/>
                      <a:tailEnd type="none" w="med" len="med"/>
                    </a:lnL>
                    <a:lnR w="25200" cap="flat" cmpd="sng" algn="ctr">
                      <a:solidFill>
                        <a:srgbClr val="CCCCCC"/>
                      </a:solidFill>
                      <a:prstDash val="solid"/>
                      <a:round/>
                      <a:headEnd type="none" w="med" len="med"/>
                      <a:tailEnd type="none" w="med" len="med"/>
                    </a:lnR>
                    <a:lnT w="25200" cap="flat" cmpd="sng" algn="ctr">
                      <a:solidFill>
                        <a:srgbClr val="CCCCCC"/>
                      </a:solidFill>
                      <a:prstDash val="solid"/>
                      <a:round/>
                      <a:headEnd type="none" w="med" len="med"/>
                      <a:tailEnd type="none" w="med" len="med"/>
                    </a:lnT>
                    <a:lnB w="25200" cap="flat" cmpd="sng" algn="ctr">
                      <a:solidFill>
                        <a:srgbClr val="CCCCCC"/>
                      </a:solidFill>
                      <a:prstDash val="solid"/>
                      <a:round/>
                      <a:headEnd type="none" w="med" len="med"/>
                      <a:tailEnd type="none" w="med" len="med"/>
                    </a:lnB>
                    <a:noFill/>
                  </a:tcPr>
                </a:tc>
                <a:tc>
                  <a:txBody>
                    <a:bodyPr/>
                    <a:lstStyle/>
                    <a:p>
                      <a:r>
                        <a:rPr lang="es-ES" sz="1400" b="0" strike="noStrike" kern="1200" spc="-1" noProof="0" dirty="0">
                          <a:solidFill>
                            <a:srgbClr val="231F20"/>
                          </a:solidFill>
                          <a:latin typeface="Aptos"/>
                          <a:ea typeface="Aptos"/>
                          <a:cs typeface="+mn-cs"/>
                        </a:rPr>
                        <a:t>Finalizado</a:t>
                      </a:r>
                      <a:endParaRPr lang="es-ES" sz="1400" b="0" strike="noStrike" kern="1200" spc="-1" noProof="0" dirty="0">
                        <a:solidFill>
                          <a:srgbClr val="231F20"/>
                        </a:solidFill>
                        <a:latin typeface="Aptos"/>
                        <a:cs typeface="+mn-cs"/>
                      </a:endParaRPr>
                    </a:p>
                  </a:txBody>
                  <a:tcPr marL="73080" marR="73080" anchor="ctr">
                    <a:lnL w="25200" cap="flat" cmpd="sng" algn="ctr">
                      <a:solidFill>
                        <a:srgbClr val="CCCCCC"/>
                      </a:solidFill>
                      <a:prstDash val="solid"/>
                      <a:round/>
                      <a:headEnd type="none" w="med" len="med"/>
                      <a:tailEnd type="none" w="med" len="med"/>
                    </a:lnL>
                    <a:lnR w="25200">
                      <a:solidFill>
                        <a:srgbClr val="CCCCCC"/>
                      </a:solidFill>
                      <a:prstDash val="solid"/>
                    </a:lnR>
                    <a:lnT w="25200" cap="flat" cmpd="sng" algn="ctr">
                      <a:solidFill>
                        <a:srgbClr val="CCCCCC"/>
                      </a:solidFill>
                      <a:prstDash val="solid"/>
                      <a:round/>
                      <a:headEnd type="none" w="med" len="med"/>
                      <a:tailEnd type="none" w="med" len="med"/>
                    </a:lnT>
                    <a:lnB w="2520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638588839"/>
                  </a:ext>
                </a:extLst>
              </a:tr>
            </a:tbl>
          </a:graphicData>
        </a:graphic>
      </p:graphicFrame>
      <p:sp>
        <p:nvSpPr>
          <p:cNvPr id="88" name="Text 2"/>
          <p:cNvSpPr/>
          <p:nvPr/>
        </p:nvSpPr>
        <p:spPr>
          <a:xfrm>
            <a:off x="836440" y="5784442"/>
            <a:ext cx="9966960" cy="394725"/>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720" tIns="720" rIns="720" bIns="720" anchor="ctr">
            <a:noAutofit/>
          </a:bodyPr>
          <a:lstStyle/>
          <a:p>
            <a:pPr>
              <a:lnSpc>
                <a:spcPct val="100000"/>
              </a:lnSpc>
            </a:pPr>
            <a:r>
              <a:rPr lang="en-US" sz="1700" b="1" strike="noStrike" spc="-1" dirty="0" err="1">
                <a:solidFill>
                  <a:srgbClr val="000000"/>
                </a:solidFill>
                <a:latin typeface="Aptos"/>
              </a:rPr>
              <a:t>Próximo</a:t>
            </a:r>
            <a:r>
              <a:rPr lang="en-US" sz="1700" b="1" strike="noStrike" spc="-1" dirty="0">
                <a:solidFill>
                  <a:srgbClr val="000000"/>
                </a:solidFill>
                <a:latin typeface="Aptos"/>
              </a:rPr>
              <a:t> </a:t>
            </a:r>
            <a:r>
              <a:rPr lang="en-US" sz="1700" b="1" strike="noStrike" spc="-1" dirty="0" err="1">
                <a:solidFill>
                  <a:srgbClr val="000000"/>
                </a:solidFill>
                <a:latin typeface="Aptos"/>
              </a:rPr>
              <a:t>hito</a:t>
            </a:r>
            <a:r>
              <a:rPr lang="en-US" sz="1700" b="1" strike="noStrike" spc="-1" dirty="0">
                <a:solidFill>
                  <a:srgbClr val="000000"/>
                </a:solidFill>
                <a:latin typeface="Aptos"/>
              </a:rPr>
              <a:t>: </a:t>
            </a:r>
            <a:r>
              <a:rPr lang="en-US" sz="1700" b="1" strike="noStrike" spc="-1" dirty="0" err="1">
                <a:solidFill>
                  <a:srgbClr val="000000"/>
                </a:solidFill>
                <a:latin typeface="Aptos"/>
              </a:rPr>
              <a:t>recogida</a:t>
            </a:r>
            <a:r>
              <a:rPr lang="en-US" sz="1700" b="1" strike="noStrike" spc="-1" dirty="0">
                <a:solidFill>
                  <a:srgbClr val="000000"/>
                </a:solidFill>
                <a:latin typeface="Aptos"/>
              </a:rPr>
              <a:t> de </a:t>
            </a:r>
            <a:r>
              <a:rPr lang="en-US" sz="1700" b="1" strike="noStrike" spc="-1" dirty="0" err="1">
                <a:solidFill>
                  <a:srgbClr val="000000"/>
                </a:solidFill>
                <a:latin typeface="Aptos"/>
              </a:rPr>
              <a:t>datos</a:t>
            </a:r>
            <a:r>
              <a:rPr lang="en-US" sz="1700" b="1" strike="noStrike" spc="-1" dirty="0">
                <a:solidFill>
                  <a:srgbClr val="000000"/>
                </a:solidFill>
                <a:latin typeface="Aptos"/>
              </a:rPr>
              <a:t> de </a:t>
            </a:r>
            <a:r>
              <a:rPr lang="en-US" sz="1700" b="1" strike="noStrike" spc="-1" dirty="0" err="1">
                <a:solidFill>
                  <a:srgbClr val="000000"/>
                </a:solidFill>
                <a:latin typeface="Aptos"/>
              </a:rPr>
              <a:t>parcelas</a:t>
            </a:r>
            <a:r>
              <a:rPr lang="en-US" sz="1700" b="1" strike="noStrike" spc="-1" dirty="0">
                <a:solidFill>
                  <a:srgbClr val="000000"/>
                </a:solidFill>
                <a:latin typeface="Aptos"/>
              </a:rPr>
              <a:t> </a:t>
            </a:r>
            <a:r>
              <a:rPr lang="en-US" sz="1700" b="1" strike="noStrike" spc="-1" dirty="0" err="1">
                <a:solidFill>
                  <a:srgbClr val="000000"/>
                </a:solidFill>
                <a:latin typeface="Aptos"/>
              </a:rPr>
              <a:t>en</a:t>
            </a:r>
            <a:r>
              <a:rPr lang="en-US" sz="1700" b="1" strike="noStrike" spc="-1" dirty="0">
                <a:solidFill>
                  <a:srgbClr val="000000"/>
                </a:solidFill>
                <a:latin typeface="Aptos"/>
              </a:rPr>
              <a:t> Galicia (R1), </a:t>
            </a:r>
            <a:r>
              <a:rPr lang="en-US" sz="1700" b="1" strike="noStrike" spc="-1" dirty="0" err="1">
                <a:solidFill>
                  <a:srgbClr val="000000"/>
                </a:solidFill>
                <a:latin typeface="Aptos"/>
              </a:rPr>
              <a:t>en</a:t>
            </a:r>
            <a:r>
              <a:rPr lang="en-US" sz="1700" b="1" strike="noStrike" spc="-1" dirty="0">
                <a:solidFill>
                  <a:srgbClr val="000000"/>
                </a:solidFill>
                <a:latin typeface="Aptos"/>
              </a:rPr>
              <a:t> </a:t>
            </a:r>
            <a:r>
              <a:rPr lang="en-US" sz="1700" b="1" strike="noStrike" spc="-1" dirty="0" err="1">
                <a:solidFill>
                  <a:srgbClr val="000000"/>
                </a:solidFill>
                <a:latin typeface="Aptos"/>
              </a:rPr>
              <a:t>curso</a:t>
            </a:r>
            <a:r>
              <a:rPr lang="en-US" sz="1700" b="1" strike="noStrike" spc="-1" dirty="0">
                <a:solidFill>
                  <a:srgbClr val="000000"/>
                </a:solidFill>
                <a:latin typeface="Aptos"/>
              </a:rPr>
              <a:t> hasta </a:t>
            </a:r>
            <a:r>
              <a:rPr lang="en-US" sz="1700" b="1" strike="noStrike" spc="-1" dirty="0" err="1">
                <a:solidFill>
                  <a:srgbClr val="000000"/>
                </a:solidFill>
                <a:latin typeface="Aptos"/>
              </a:rPr>
              <a:t>octubre</a:t>
            </a:r>
            <a:r>
              <a:rPr lang="en-US" sz="1700" b="1" strike="noStrike" spc="-1" dirty="0">
                <a:solidFill>
                  <a:srgbClr val="000000"/>
                </a:solidFill>
                <a:latin typeface="Aptos"/>
              </a:rPr>
              <a:t> de 2026</a:t>
            </a:r>
            <a:endParaRPr lang="en-US" sz="1700" b="0" strike="noStrike" spc="-1" dirty="0">
              <a:solidFill>
                <a:srgbClr val="000000"/>
              </a:solidFill>
              <a:latin typeface="Arial"/>
            </a:endParaRPr>
          </a:p>
        </p:txBody>
      </p:sp>
      <p:sp>
        <p:nvSpPr>
          <p:cNvPr id="89" name="Text 3"/>
          <p:cNvSpPr/>
          <p:nvPr/>
        </p:nvSpPr>
        <p:spPr>
          <a:xfrm>
            <a:off x="502920" y="6446520"/>
            <a:ext cx="2743200" cy="16452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anchor="ctr">
            <a:noAutofit/>
          </a:bodyPr>
          <a:lstStyle/>
          <a:p>
            <a:pPr>
              <a:lnSpc>
                <a:spcPct val="100000"/>
              </a:lnSpc>
            </a:pPr>
            <a:r>
              <a:rPr lang="en-US" sz="650" b="0" strike="noStrike" spc="-1">
                <a:solidFill>
                  <a:srgbClr val="666666"/>
                </a:solidFill>
                <a:latin typeface="Aptos"/>
                <a:ea typeface="Aptos"/>
              </a:rPr>
              <a:t>ANCARES | Grupo Operativo Supraautonómico</a:t>
            </a:r>
            <a:endParaRPr lang="en-US" sz="650" b="0" strike="noStrike" spc="-1">
              <a:solidFill>
                <a:srgbClr val="000000"/>
              </a:solidFill>
              <a:latin typeface="Arial"/>
            </a:endParaRPr>
          </a:p>
        </p:txBody>
      </p:sp>
      <p:grpSp>
        <p:nvGrpSpPr>
          <p:cNvPr id="90" name="Grupo 9"/>
          <p:cNvGrpSpPr/>
          <p:nvPr/>
        </p:nvGrpSpPr>
        <p:grpSpPr>
          <a:xfrm>
            <a:off x="7226640" y="6206760"/>
            <a:ext cx="4530960" cy="450720"/>
            <a:chOff x="7226640" y="6206760"/>
            <a:chExt cx="4530960" cy="450720"/>
          </a:xfrm>
        </p:grpSpPr>
        <p:pic>
          <p:nvPicPr>
            <p:cNvPr id="91" name="Imagen 10" descr="The image depicts the flag of Spain with the Spanish Ministry of Agriculture, Fisheries, and Food.  El contenido generado por IA puede ser incorrecto."/>
            <p:cNvPicPr/>
            <p:nvPr/>
          </p:nvPicPr>
          <p:blipFill>
            <a:blip r:embed="rId4"/>
            <a:stretch/>
          </p:blipFill>
          <p:spPr>
            <a:xfrm>
              <a:off x="9723960" y="6209640"/>
              <a:ext cx="2033640" cy="447840"/>
            </a:xfrm>
            <a:prstGeom prst="rect">
              <a:avLst/>
            </a:prstGeom>
            <a:ln w="19080">
              <a:noFill/>
            </a:ln>
          </p:spPr>
        </p:pic>
        <p:pic>
          <p:nvPicPr>
            <p:cNvPr id="92" name="Imagen 11" descr="Cofinanciado por la Uniￃﾳn Europea  El contenido generado por IA puede ser incorrecto."/>
            <p:cNvPicPr/>
            <p:nvPr/>
          </p:nvPicPr>
          <p:blipFill>
            <a:blip r:embed="rId5"/>
            <a:stretch/>
          </p:blipFill>
          <p:spPr>
            <a:xfrm>
              <a:off x="7226640" y="6206760"/>
              <a:ext cx="2512800" cy="450720"/>
            </a:xfrm>
            <a:prstGeom prst="rect">
              <a:avLst/>
            </a:prstGeom>
            <a:ln w="19080">
              <a:noFill/>
            </a:ln>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Imagen 2" descr="The image depicts a visual timeline for a data collection process in Galicia, including UAVs, sensors, and various data collection methods such as surveys, soil sampling, and cartographic dissemination.&#10;&#10;El contenido generado por IA puede ser incorrecto.">
            <a:extLst>
              <a:ext uri="{FF2B5EF4-FFF2-40B4-BE49-F238E27FC236}">
                <a16:creationId xmlns:a16="http://schemas.microsoft.com/office/drawing/2014/main" id="{04875E2D-95C3-9CC6-5D64-EAAE9C93FA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4225" y="1881195"/>
            <a:ext cx="5723330" cy="3221085"/>
          </a:xfrm>
          <a:prstGeom prst="rect">
            <a:avLst/>
          </a:prstGeom>
        </p:spPr>
      </p:pic>
      <p:sp>
        <p:nvSpPr>
          <p:cNvPr id="40" name="Text 0"/>
          <p:cNvSpPr/>
          <p:nvPr/>
        </p:nvSpPr>
        <p:spPr>
          <a:xfrm>
            <a:off x="594360" y="457200"/>
            <a:ext cx="7132320" cy="45720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US" sz="2700" b="1" strike="noStrike" spc="-1">
                <a:solidFill>
                  <a:srgbClr val="000000"/>
                </a:solidFill>
                <a:latin typeface="Aptos Display"/>
                <a:ea typeface="Aptos Display"/>
              </a:rPr>
              <a:t>05. Próximos pasos</a:t>
            </a:r>
            <a:endParaRPr lang="en-US" sz="2700" b="0" strike="noStrike" spc="-1">
              <a:solidFill>
                <a:srgbClr val="000000"/>
              </a:solidFill>
              <a:latin typeface="Arial"/>
            </a:endParaRPr>
          </a:p>
        </p:txBody>
      </p:sp>
      <p:sp>
        <p:nvSpPr>
          <p:cNvPr id="41" name="Text 1"/>
          <p:cNvSpPr/>
          <p:nvPr/>
        </p:nvSpPr>
        <p:spPr>
          <a:xfrm>
            <a:off x="612720" y="960120"/>
            <a:ext cx="6675120" cy="25596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US" sz="1100" b="0" strike="noStrike" spc="-1">
                <a:solidFill>
                  <a:srgbClr val="231F20"/>
                </a:solidFill>
                <a:latin typeface="Aptos"/>
              </a:rPr>
              <a:t>Hitos inmediatos hasta el cierre del Periodo 1</a:t>
            </a:r>
            <a:endParaRPr lang="en-US" sz="1100" b="0" strike="noStrike" spc="-1">
              <a:solidFill>
                <a:srgbClr val="000000"/>
              </a:solidFill>
              <a:latin typeface="Arial"/>
            </a:endParaRPr>
          </a:p>
        </p:txBody>
      </p:sp>
      <p:pic>
        <p:nvPicPr>
          <p:cNvPr id="42" name="Image 0" descr="/mnt/data/ANCARES HORIZONTAL FONDO 4.png"/>
          <p:cNvPicPr/>
          <p:nvPr/>
        </p:nvPicPr>
        <p:blipFill>
          <a:blip r:embed="rId3"/>
          <a:stretch/>
        </p:blipFill>
        <p:spPr>
          <a:xfrm>
            <a:off x="9509760" y="384120"/>
            <a:ext cx="2148840" cy="502920"/>
          </a:xfrm>
          <a:prstGeom prst="rect">
            <a:avLst/>
          </a:prstGeom>
          <a:ln w="19080">
            <a:noFill/>
          </a:ln>
        </p:spPr>
      </p:pic>
      <p:sp>
        <p:nvSpPr>
          <p:cNvPr id="43" name="Shape 2"/>
          <p:cNvSpPr/>
          <p:nvPr/>
        </p:nvSpPr>
        <p:spPr>
          <a:xfrm>
            <a:off x="594360" y="1417320"/>
            <a:ext cx="146160" cy="4023360"/>
          </a:xfrm>
          <a:custGeom>
            <a:avLst/>
            <a:gdLst/>
            <a:ahLst/>
            <a:cxnLst/>
            <a:rect l="l" t="t" r="r" b="b"/>
            <a:pathLst>
              <a:path w="21600" h="21600">
                <a:moveTo>
                  <a:pt x="0" y="0"/>
                </a:moveTo>
                <a:lnTo>
                  <a:pt x="21600" y="0"/>
                </a:lnTo>
                <a:lnTo>
                  <a:pt x="21600" y="21600"/>
                </a:lnTo>
                <a:lnTo>
                  <a:pt x="0" y="21600"/>
                </a:lnTo>
                <a:close/>
              </a:path>
            </a:pathLst>
          </a:custGeom>
          <a:solidFill>
            <a:srgbClr val="FDE12D"/>
          </a:solidFill>
          <a:ln w="12600">
            <a:solidFill>
              <a:srgbClr val="FDE12D"/>
            </a:solidFill>
            <a:miter/>
          </a:ln>
        </p:spPr>
        <p:style>
          <a:lnRef idx="0">
            <a:scrgbClr r="0" g="0" b="0"/>
          </a:lnRef>
          <a:fillRef idx="0">
            <a:scrgbClr r="0" g="0" b="0"/>
          </a:fillRef>
          <a:effectRef idx="0">
            <a:scrgbClr r="0" g="0" b="0"/>
          </a:effectRef>
          <a:fontRef idx="minor"/>
        </p:style>
        <p:txBody>
          <a:bodyPr anchor="t">
            <a:noAutofit/>
          </a:bodyPr>
          <a:lstStyle/>
          <a:p>
            <a:endParaRPr lang="en-US" sz="1800" b="0" strike="noStrike" spc="-1">
              <a:solidFill>
                <a:srgbClr val="000000"/>
              </a:solidFill>
              <a:latin typeface="Arial"/>
            </a:endParaRPr>
          </a:p>
        </p:txBody>
      </p:sp>
      <p:sp>
        <p:nvSpPr>
          <p:cNvPr id="44" name="Text 3"/>
          <p:cNvSpPr/>
          <p:nvPr/>
        </p:nvSpPr>
        <p:spPr>
          <a:xfrm>
            <a:off x="914400" y="1508760"/>
            <a:ext cx="4983480" cy="45720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US" sz="2400" b="1" strike="noStrike" spc="-1">
                <a:solidFill>
                  <a:srgbClr val="000000"/>
                </a:solidFill>
                <a:latin typeface="Aptos"/>
              </a:rPr>
              <a:t>Hoja de ruta a corto plazo</a:t>
            </a:r>
            <a:endParaRPr lang="en-US" sz="2400" b="0" strike="noStrike" spc="-1">
              <a:solidFill>
                <a:srgbClr val="000000"/>
              </a:solidFill>
              <a:latin typeface="Arial"/>
            </a:endParaRPr>
          </a:p>
        </p:txBody>
      </p:sp>
      <p:sp>
        <p:nvSpPr>
          <p:cNvPr id="45" name="Text 4"/>
          <p:cNvSpPr/>
          <p:nvPr/>
        </p:nvSpPr>
        <p:spPr>
          <a:xfrm>
            <a:off x="932759" y="2148840"/>
            <a:ext cx="5496615" cy="237744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720" tIns="720" rIns="720" bIns="720" anchor="ctr">
            <a:normAutofit fontScale="77500" lnSpcReduction="20000"/>
          </a:bodyPr>
          <a:lstStyle/>
          <a:p>
            <a:pPr marL="285750" indent="-285750">
              <a:lnSpc>
                <a:spcPct val="160000"/>
              </a:lnSpc>
              <a:buFont typeface="Arial" panose="020B0604020202020204" pitchFamily="34" charset="0"/>
              <a:buChar char="•"/>
            </a:pPr>
            <a:r>
              <a:rPr lang="es-ES" sz="1800" b="0" strike="noStrike" spc="-1" noProof="0" dirty="0">
                <a:solidFill>
                  <a:srgbClr val="231F20"/>
                </a:solidFill>
                <a:latin typeface="Aptos" panose="020B0004020202020204" pitchFamily="34" charset="0"/>
              </a:rPr>
              <a:t>Cierre de cesión y recopilación de datos de parcelas de Galicia (R1)</a:t>
            </a:r>
            <a:endParaRPr lang="es-ES" sz="1800" b="0" strike="noStrike" spc="-1" noProof="0" dirty="0">
              <a:solidFill>
                <a:srgbClr val="000000"/>
              </a:solidFill>
              <a:latin typeface="Aptos" panose="020B0004020202020204" pitchFamily="34" charset="0"/>
            </a:endParaRPr>
          </a:p>
          <a:p>
            <a:pPr marL="285750" indent="-285750">
              <a:lnSpc>
                <a:spcPct val="160000"/>
              </a:lnSpc>
              <a:buFont typeface="Arial" panose="020B0604020202020204" pitchFamily="34" charset="0"/>
              <a:buChar char="•"/>
            </a:pPr>
            <a:r>
              <a:rPr lang="es-ES" sz="1800" b="0" strike="noStrike" spc="-1" noProof="0" dirty="0">
                <a:solidFill>
                  <a:srgbClr val="231F20"/>
                </a:solidFill>
                <a:latin typeface="Aptos" panose="020B0004020202020204" pitchFamily="34" charset="0"/>
              </a:rPr>
              <a:t>Generación de </a:t>
            </a:r>
            <a:r>
              <a:rPr lang="es-ES" dirty="0">
                <a:latin typeface="Aptos" panose="020B0004020202020204" pitchFamily="34" charset="0"/>
              </a:rPr>
              <a:t>la base territorial y parcelario de Galicia (R1)</a:t>
            </a:r>
          </a:p>
          <a:p>
            <a:pPr marL="285750" indent="-285750">
              <a:lnSpc>
                <a:spcPct val="160000"/>
              </a:lnSpc>
              <a:buFont typeface="Arial" panose="020B0604020202020204" pitchFamily="34" charset="0"/>
              <a:buChar char="•"/>
            </a:pPr>
            <a:r>
              <a:rPr lang="es-ES" dirty="0">
                <a:latin typeface="Aptos" panose="020B0004020202020204" pitchFamily="34" charset="0"/>
              </a:rPr>
              <a:t>Encuestas a ganaderos e identificación de </a:t>
            </a:r>
            <a:r>
              <a:rPr lang="es-ES" dirty="0" err="1">
                <a:latin typeface="Aptos" panose="020B0004020202020204" pitchFamily="34" charset="0"/>
              </a:rPr>
              <a:t>ideotipos</a:t>
            </a:r>
            <a:r>
              <a:rPr lang="es-ES" dirty="0">
                <a:latin typeface="Aptos" panose="020B0004020202020204" pitchFamily="34" charset="0"/>
              </a:rPr>
              <a:t> de granja (R2)</a:t>
            </a:r>
          </a:p>
          <a:p>
            <a:pPr marL="285750" indent="-285750">
              <a:lnSpc>
                <a:spcPct val="160000"/>
              </a:lnSpc>
              <a:buFont typeface="Arial" panose="020B0604020202020204" pitchFamily="34" charset="0"/>
              <a:buChar char="•"/>
            </a:pPr>
            <a:r>
              <a:rPr lang="es-ES" dirty="0">
                <a:latin typeface="Aptos" panose="020B0004020202020204" pitchFamily="34" charset="0"/>
              </a:rPr>
              <a:t>Selección de granjas y zonas representativas de muestreo (R2)</a:t>
            </a:r>
          </a:p>
          <a:p>
            <a:pPr marL="285750" indent="-285750">
              <a:lnSpc>
                <a:spcPct val="160000"/>
              </a:lnSpc>
              <a:buFont typeface="Arial" panose="020B0604020202020204" pitchFamily="34" charset="0"/>
              <a:buChar char="•"/>
            </a:pPr>
            <a:r>
              <a:rPr lang="es-ES" dirty="0">
                <a:latin typeface="Aptos" panose="020B0004020202020204" pitchFamily="34" charset="0"/>
              </a:rPr>
              <a:t>Muestreos de suelo y toma de datos de campo (R3)</a:t>
            </a:r>
          </a:p>
          <a:p>
            <a:pPr marL="285750" indent="-285750">
              <a:lnSpc>
                <a:spcPct val="160000"/>
              </a:lnSpc>
              <a:buFont typeface="Arial" panose="020B0604020202020204" pitchFamily="34" charset="0"/>
              <a:buChar char="•"/>
            </a:pPr>
            <a:r>
              <a:rPr lang="es-ES" dirty="0">
                <a:latin typeface="Aptos" panose="020B0004020202020204" pitchFamily="34" charset="0"/>
              </a:rPr>
              <a:t>Planificación/captura de datos con drones y sensores de alta resolución (R4/R6)</a:t>
            </a:r>
          </a:p>
          <a:p>
            <a:pPr marL="285750" indent="-285750">
              <a:lnSpc>
                <a:spcPct val="160000"/>
              </a:lnSpc>
              <a:buFont typeface="Arial" panose="020B0604020202020204" pitchFamily="34" charset="0"/>
              <a:buChar char="•"/>
            </a:pPr>
            <a:r>
              <a:rPr lang="es-ES" dirty="0">
                <a:latin typeface="Aptos" panose="020B0004020202020204" pitchFamily="34" charset="0"/>
              </a:rPr>
              <a:t>Avance en materiales y acciones de divulgación del proyecto (RD1)</a:t>
            </a:r>
            <a:endParaRPr lang="es-ES" sz="1800" b="0" strike="noStrike" spc="-1" noProof="0" dirty="0">
              <a:solidFill>
                <a:srgbClr val="000000"/>
              </a:solidFill>
              <a:latin typeface="Aptos" panose="020B0004020202020204" pitchFamily="34" charset="0"/>
            </a:endParaRPr>
          </a:p>
        </p:txBody>
      </p:sp>
      <p:sp>
        <p:nvSpPr>
          <p:cNvPr id="48" name="Text 6"/>
          <p:cNvSpPr/>
          <p:nvPr/>
        </p:nvSpPr>
        <p:spPr>
          <a:xfrm>
            <a:off x="6903720" y="5102280"/>
            <a:ext cx="3840480" cy="90000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chorCtr="1">
            <a:noAutofit/>
          </a:bodyPr>
          <a:lstStyle/>
          <a:p>
            <a:pPr algn="ctr">
              <a:lnSpc>
                <a:spcPct val="100000"/>
              </a:lnSpc>
            </a:pPr>
            <a:r>
              <a:rPr lang="es-ES" sz="2000" b="1" strike="noStrike" spc="-1" noProof="0" dirty="0">
                <a:solidFill>
                  <a:srgbClr val="000000"/>
                </a:solidFill>
                <a:latin typeface="Aptos"/>
              </a:rPr>
              <a:t>Próximo hito</a:t>
            </a:r>
            <a:endParaRPr lang="es-ES" sz="2000" b="0" strike="noStrike" spc="-1" noProof="0" dirty="0">
              <a:solidFill>
                <a:srgbClr val="000000"/>
              </a:solidFill>
              <a:latin typeface="Arial"/>
            </a:endParaRPr>
          </a:p>
          <a:p>
            <a:pPr algn="ctr">
              <a:lnSpc>
                <a:spcPct val="100000"/>
              </a:lnSpc>
            </a:pPr>
            <a:r>
              <a:rPr lang="es-ES" sz="3200" b="1" strike="noStrike" spc="-1" noProof="0" dirty="0">
                <a:solidFill>
                  <a:srgbClr val="000000"/>
                </a:solidFill>
                <a:latin typeface="Aptos Display"/>
              </a:rPr>
              <a:t>Oct. 2026</a:t>
            </a:r>
            <a:endParaRPr lang="es-ES" sz="3200" b="0" strike="noStrike" spc="-1" noProof="0" dirty="0">
              <a:solidFill>
                <a:srgbClr val="000000"/>
              </a:solidFill>
              <a:latin typeface="Arial"/>
            </a:endParaRPr>
          </a:p>
          <a:p>
            <a:pPr algn="ctr">
              <a:lnSpc>
                <a:spcPct val="100000"/>
              </a:lnSpc>
            </a:pPr>
            <a:r>
              <a:rPr lang="es-ES" sz="1300" b="0" strike="noStrike" spc="-1" noProof="0" dirty="0">
                <a:solidFill>
                  <a:srgbClr val="000000"/>
                </a:solidFill>
                <a:latin typeface="Aptos"/>
              </a:rPr>
              <a:t>Base territorial de Galicia cerrada para avanzar en R1</a:t>
            </a:r>
            <a:endParaRPr lang="es-ES" sz="1300" b="0" strike="noStrike" spc="-1" noProof="0" dirty="0">
              <a:solidFill>
                <a:srgbClr val="000000"/>
              </a:solidFill>
              <a:latin typeface="Arial"/>
            </a:endParaRPr>
          </a:p>
        </p:txBody>
      </p:sp>
      <p:sp>
        <p:nvSpPr>
          <p:cNvPr id="49" name="Text 7"/>
          <p:cNvSpPr/>
          <p:nvPr/>
        </p:nvSpPr>
        <p:spPr>
          <a:xfrm>
            <a:off x="502920" y="6446520"/>
            <a:ext cx="2743200" cy="16452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anchor="ctr">
            <a:noAutofit/>
          </a:bodyPr>
          <a:lstStyle/>
          <a:p>
            <a:pPr>
              <a:lnSpc>
                <a:spcPct val="100000"/>
              </a:lnSpc>
            </a:pPr>
            <a:r>
              <a:rPr lang="en-US" sz="650" b="0" strike="noStrike" spc="-1">
                <a:solidFill>
                  <a:srgbClr val="666666"/>
                </a:solidFill>
                <a:latin typeface="Aptos"/>
                <a:ea typeface="Aptos"/>
              </a:rPr>
              <a:t>ANCARES | Grupo Operativo Supraautonómico</a:t>
            </a:r>
            <a:endParaRPr lang="en-US" sz="650" b="0" strike="noStrike" spc="-1">
              <a:solidFill>
                <a:srgbClr val="000000"/>
              </a:solidFill>
              <a:latin typeface="Arial"/>
            </a:endParaRPr>
          </a:p>
        </p:txBody>
      </p:sp>
      <p:grpSp>
        <p:nvGrpSpPr>
          <p:cNvPr id="50" name="Grupo 13"/>
          <p:cNvGrpSpPr/>
          <p:nvPr/>
        </p:nvGrpSpPr>
        <p:grpSpPr>
          <a:xfrm>
            <a:off x="7226640" y="6206760"/>
            <a:ext cx="4530960" cy="450720"/>
            <a:chOff x="7226640" y="6206760"/>
            <a:chExt cx="4530960" cy="450720"/>
          </a:xfrm>
        </p:grpSpPr>
        <p:pic>
          <p:nvPicPr>
            <p:cNvPr id="51" name="Imagen 14" descr="The image depicts the flag of Spain with the Spanish Ministry of Agriculture, Fisheries, and Food.  El contenido generado por IA puede ser incorrecto."/>
            <p:cNvPicPr/>
            <p:nvPr/>
          </p:nvPicPr>
          <p:blipFill>
            <a:blip r:embed="rId4"/>
            <a:stretch/>
          </p:blipFill>
          <p:spPr>
            <a:xfrm>
              <a:off x="9723960" y="6209640"/>
              <a:ext cx="2033640" cy="447840"/>
            </a:xfrm>
            <a:prstGeom prst="rect">
              <a:avLst/>
            </a:prstGeom>
            <a:ln w="19080">
              <a:noFill/>
            </a:ln>
          </p:spPr>
        </p:pic>
        <p:pic>
          <p:nvPicPr>
            <p:cNvPr id="52" name="Imagen 15" descr="Cofinanciado por la Uniￃﾳn Europea  El contenido generado por IA puede ser incorrecto."/>
            <p:cNvPicPr/>
            <p:nvPr/>
          </p:nvPicPr>
          <p:blipFill>
            <a:blip r:embed="rId5"/>
            <a:stretch/>
          </p:blipFill>
          <p:spPr>
            <a:xfrm>
              <a:off x="7226640" y="6206760"/>
              <a:ext cx="2512800" cy="450720"/>
            </a:xfrm>
            <a:prstGeom prst="rect">
              <a:avLst/>
            </a:prstGeom>
            <a:ln w="19080">
              <a:noFill/>
            </a:ln>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 name="Text 0"/>
          <p:cNvSpPr/>
          <p:nvPr/>
        </p:nvSpPr>
        <p:spPr>
          <a:xfrm>
            <a:off x="594360" y="457200"/>
            <a:ext cx="7132320" cy="45720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US" sz="2700" b="1" strike="noStrike" spc="-1">
                <a:solidFill>
                  <a:srgbClr val="000000"/>
                </a:solidFill>
                <a:latin typeface="Aptos Display"/>
                <a:ea typeface="Aptos Display"/>
              </a:rPr>
              <a:t>Financiación y publicidad</a:t>
            </a:r>
            <a:endParaRPr lang="en-US" sz="2700" b="0" strike="noStrike" spc="-1">
              <a:solidFill>
                <a:srgbClr val="000000"/>
              </a:solidFill>
              <a:latin typeface="Arial"/>
            </a:endParaRPr>
          </a:p>
        </p:txBody>
      </p:sp>
      <p:sp>
        <p:nvSpPr>
          <p:cNvPr id="94" name="Text 1"/>
          <p:cNvSpPr/>
          <p:nvPr/>
        </p:nvSpPr>
        <p:spPr>
          <a:xfrm>
            <a:off x="612720" y="960120"/>
            <a:ext cx="6675120" cy="25596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US" sz="1100" b="0" strike="noStrike" spc="-1">
                <a:solidFill>
                  <a:srgbClr val="231F20"/>
                </a:solidFill>
                <a:latin typeface="Aptos"/>
              </a:rPr>
              <a:t>Marco institucional y financiación del proyecto</a:t>
            </a:r>
            <a:endParaRPr lang="en-US" sz="1100" b="0" strike="noStrike" spc="-1">
              <a:solidFill>
                <a:srgbClr val="000000"/>
              </a:solidFill>
              <a:latin typeface="Arial"/>
            </a:endParaRPr>
          </a:p>
        </p:txBody>
      </p:sp>
      <p:pic>
        <p:nvPicPr>
          <p:cNvPr id="95" name="Image 0" descr="/mnt/data/ANCARES HORIZONTAL FONDO 4.png"/>
          <p:cNvPicPr/>
          <p:nvPr/>
        </p:nvPicPr>
        <p:blipFill>
          <a:blip r:embed="rId3"/>
          <a:stretch/>
        </p:blipFill>
        <p:spPr>
          <a:xfrm>
            <a:off x="9509760" y="384120"/>
            <a:ext cx="2148840" cy="502920"/>
          </a:xfrm>
          <a:prstGeom prst="rect">
            <a:avLst/>
          </a:prstGeom>
          <a:ln w="19080">
            <a:noFill/>
          </a:ln>
        </p:spPr>
      </p:pic>
      <p:sp>
        <p:nvSpPr>
          <p:cNvPr id="96" name="Text 2"/>
          <p:cNvSpPr/>
          <p:nvPr/>
        </p:nvSpPr>
        <p:spPr>
          <a:xfrm>
            <a:off x="612720" y="2297700"/>
            <a:ext cx="10515600" cy="114300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360" tIns="360" rIns="360" bIns="360" anchor="ctr">
            <a:noAutofit/>
          </a:bodyPr>
          <a:lstStyle/>
          <a:p>
            <a:pPr algn="just">
              <a:lnSpc>
                <a:spcPct val="150000"/>
              </a:lnSpc>
            </a:pPr>
            <a:r>
              <a:rPr lang="es-ES" sz="1400" dirty="0"/>
              <a:t>ANCARES. Herramientas innovadoras para el análisis del uso del suelo y nivel de carbono en agrosistemas de regiones lácteas sostenibles. (REGAGE25e00048404211) Proyecto de innovación de interés general por grupos operativos supraautonómicos de la Asociación Europea para la Innovación en materia de productividad y sostenibilidad agrícolas (AEI-Agri), en el marco del Plan Estratégico de la PAC de España (PEPAC). La Dirección General de Desarrollo Rural, Innovación y Formación Agroalimentaria (DGDRIFA) es la autoridad encargada de la aplicación de dichas ayudas. Fondos procedentes del Fondo Europeo de Desarrollo Rural (80%) y de la Administración General del Estado (20%). Presupuesto total del proyecto: 596.769,91 €. Subvención total: 596.769,91 €.</a:t>
            </a:r>
            <a:endParaRPr lang="en-US" sz="1400" b="0" strike="noStrike" spc="-1" dirty="0">
              <a:solidFill>
                <a:srgbClr val="000000"/>
              </a:solidFill>
              <a:latin typeface="Arial"/>
            </a:endParaRPr>
          </a:p>
        </p:txBody>
      </p:sp>
      <p:sp>
        <p:nvSpPr>
          <p:cNvPr id="97" name="Text 5"/>
          <p:cNvSpPr/>
          <p:nvPr/>
        </p:nvSpPr>
        <p:spPr>
          <a:xfrm>
            <a:off x="502920" y="6446520"/>
            <a:ext cx="2743200" cy="16452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anchor="ctr">
            <a:noAutofit/>
          </a:bodyPr>
          <a:lstStyle/>
          <a:p>
            <a:pPr>
              <a:lnSpc>
                <a:spcPct val="100000"/>
              </a:lnSpc>
            </a:pPr>
            <a:r>
              <a:rPr lang="en-US" sz="650" b="0" strike="noStrike" spc="-1">
                <a:solidFill>
                  <a:srgbClr val="666666"/>
                </a:solidFill>
                <a:latin typeface="Aptos"/>
                <a:ea typeface="Aptos"/>
              </a:rPr>
              <a:t>ANCARES | Grupo Operativo Supraautonómico</a:t>
            </a:r>
            <a:endParaRPr lang="en-US" sz="650" b="0" strike="noStrike" spc="-1">
              <a:solidFill>
                <a:srgbClr val="000000"/>
              </a:solidFill>
              <a:latin typeface="Arial"/>
            </a:endParaRPr>
          </a:p>
        </p:txBody>
      </p:sp>
      <p:grpSp>
        <p:nvGrpSpPr>
          <p:cNvPr id="98" name="Grupo 19"/>
          <p:cNvGrpSpPr/>
          <p:nvPr/>
        </p:nvGrpSpPr>
        <p:grpSpPr>
          <a:xfrm>
            <a:off x="7226640" y="6206760"/>
            <a:ext cx="4530960" cy="450720"/>
            <a:chOff x="7226640" y="6206760"/>
            <a:chExt cx="4530960" cy="450720"/>
          </a:xfrm>
        </p:grpSpPr>
        <p:pic>
          <p:nvPicPr>
            <p:cNvPr id="99" name="Imagen 14" descr="The image depicts the flag of Spain with the Spanish Ministry of Agriculture, Fisheries, and Food.  El contenido generado por IA puede ser incorrecto."/>
            <p:cNvPicPr/>
            <p:nvPr/>
          </p:nvPicPr>
          <p:blipFill>
            <a:blip r:embed="rId4"/>
            <a:stretch/>
          </p:blipFill>
          <p:spPr>
            <a:xfrm>
              <a:off x="9723960" y="6209640"/>
              <a:ext cx="2033640" cy="447840"/>
            </a:xfrm>
            <a:prstGeom prst="rect">
              <a:avLst/>
            </a:prstGeom>
            <a:ln w="19080">
              <a:noFill/>
            </a:ln>
          </p:spPr>
        </p:pic>
        <p:pic>
          <p:nvPicPr>
            <p:cNvPr id="100" name="Imagen 18" descr="Cofinanciado por la Uniￃﾳn Europea  El contenido generado por IA puede ser incorrecto."/>
            <p:cNvPicPr/>
            <p:nvPr/>
          </p:nvPicPr>
          <p:blipFill>
            <a:blip r:embed="rId5"/>
            <a:stretch/>
          </p:blipFill>
          <p:spPr>
            <a:xfrm>
              <a:off x="7226640" y="6206760"/>
              <a:ext cx="2512800" cy="450720"/>
            </a:xfrm>
            <a:prstGeom prst="rect">
              <a:avLst/>
            </a:prstGeom>
            <a:ln w="19080">
              <a:noFill/>
            </a:ln>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01" name="Image 0" descr="/mnt/data/ANCARES HORIZONTAL FONDO 1.png"/>
          <p:cNvPicPr/>
          <p:nvPr/>
        </p:nvPicPr>
        <p:blipFill>
          <a:blip r:embed="rId3"/>
          <a:stretch/>
        </p:blipFill>
        <p:spPr>
          <a:xfrm>
            <a:off x="640080" y="594360"/>
            <a:ext cx="4297680" cy="1005840"/>
          </a:xfrm>
          <a:prstGeom prst="rect">
            <a:avLst/>
          </a:prstGeom>
          <a:ln w="19080">
            <a:noFill/>
          </a:ln>
        </p:spPr>
      </p:pic>
      <p:sp>
        <p:nvSpPr>
          <p:cNvPr id="102" name="Text 0"/>
          <p:cNvSpPr/>
          <p:nvPr/>
        </p:nvSpPr>
        <p:spPr>
          <a:xfrm>
            <a:off x="868680" y="2377440"/>
            <a:ext cx="7315200" cy="56700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US" sz="4200" b="1" strike="noStrike" spc="-1">
                <a:solidFill>
                  <a:srgbClr val="FDE12D"/>
                </a:solidFill>
                <a:latin typeface="Aptos Display"/>
                <a:ea typeface="Aptos Display"/>
              </a:rPr>
              <a:t>Gracias</a:t>
            </a:r>
            <a:endParaRPr lang="en-US" sz="4200" b="0" strike="noStrike" spc="-1">
              <a:solidFill>
                <a:srgbClr val="FFFFFF"/>
              </a:solidFill>
              <a:latin typeface="Arial"/>
            </a:endParaRPr>
          </a:p>
        </p:txBody>
      </p:sp>
      <p:sp>
        <p:nvSpPr>
          <p:cNvPr id="103" name="Text 1"/>
          <p:cNvSpPr/>
          <p:nvPr/>
        </p:nvSpPr>
        <p:spPr>
          <a:xfrm>
            <a:off x="896040" y="3154680"/>
            <a:ext cx="7132320" cy="36576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en-US" sz="1800" b="0" strike="noStrike" spc="-1">
                <a:solidFill>
                  <a:srgbClr val="FFFFFF"/>
                </a:solidFill>
                <a:latin typeface="Aptos"/>
              </a:rPr>
              <a:t>Grupo Operativo ANCARES | 2026 - 2029</a:t>
            </a:r>
            <a:endParaRPr lang="en-US" sz="1800" b="0" strike="noStrike" spc="-1">
              <a:solidFill>
                <a:srgbClr val="FFFFFF"/>
              </a:solidFill>
              <a:latin typeface="Arial"/>
            </a:endParaRPr>
          </a:p>
        </p:txBody>
      </p:sp>
      <p:pic>
        <p:nvPicPr>
          <p:cNvPr id="104" name="Image 1" descr="/mnt/data/ICONO ANCARES AMARILLO.png"/>
          <p:cNvPicPr/>
          <p:nvPr/>
        </p:nvPicPr>
        <p:blipFill>
          <a:blip r:embed="rId4"/>
          <a:stretch/>
        </p:blipFill>
        <p:spPr>
          <a:xfrm>
            <a:off x="8778240" y="1920240"/>
            <a:ext cx="2286000" cy="2286000"/>
          </a:xfrm>
          <a:prstGeom prst="rect">
            <a:avLst/>
          </a:prstGeom>
          <a:ln w="19080">
            <a:noFill/>
          </a:ln>
        </p:spPr>
      </p:pic>
      <p:sp>
        <p:nvSpPr>
          <p:cNvPr id="105" name="Text 2"/>
          <p:cNvSpPr/>
          <p:nvPr/>
        </p:nvSpPr>
        <p:spPr>
          <a:xfrm>
            <a:off x="438840" y="6018840"/>
            <a:ext cx="11314080" cy="736560"/>
          </a:xfrm>
          <a:custGeom>
            <a:avLst/>
            <a:gdLst/>
            <a:ahLst/>
            <a:cxnLst/>
            <a:rect l="l" t="t" r="r" b="b"/>
            <a:pathLst>
              <a:path w="21600" h="21600">
                <a:moveTo>
                  <a:pt x="0" y="0"/>
                </a:moveTo>
                <a:lnTo>
                  <a:pt x="21600" y="0"/>
                </a:lnTo>
                <a:lnTo>
                  <a:pt x="21600" y="21600"/>
                </a:lnTo>
                <a:lnTo>
                  <a:pt x="0" y="21600"/>
                </a:lnTo>
                <a:close/>
              </a:path>
            </a:pathLst>
          </a:custGeom>
          <a:noFill/>
          <a:ln w="0">
            <a:noFill/>
          </a:ln>
        </p:spPr>
        <p:style>
          <a:lnRef idx="0">
            <a:scrgbClr r="0" g="0" b="0"/>
          </a:lnRef>
          <a:fillRef idx="0">
            <a:scrgbClr r="0" g="0" b="0"/>
          </a:fillRef>
          <a:effectRef idx="0">
            <a:scrgbClr r="0" g="0" b="0"/>
          </a:effectRef>
          <a:fontRef idx="minor"/>
        </p:style>
        <p:txBody>
          <a:bodyPr anchor="ctr">
            <a:noAutofit/>
          </a:bodyPr>
          <a:lstStyle/>
          <a:p>
            <a:pPr>
              <a:lnSpc>
                <a:spcPct val="100000"/>
              </a:lnSpc>
            </a:pPr>
            <a:r>
              <a:rPr lang="es-ES" sz="650" b="0" strike="noStrike" spc="-1">
                <a:solidFill>
                  <a:srgbClr val="FFFFFF"/>
                </a:solidFill>
                <a:latin typeface="Aptos"/>
              </a:rPr>
              <a:t>ANCARES. Herramientas innovadoras para el análisis del uso del suelo y nivel de carbono en agrosistemas de regiones lácteas sostenibles. (REGAGE25e00048404211) Proyecto de innovación de interés general por grupos operativos supraautonómicos de la Asociación Europea para la Innovación en materia de productividad y sostenibilidad agrícolas (AEI-Agri), en el marco del Plan Estratégico de la PAC de España (PEPAC). La Dirección General de Desarrollo Rural, Innovación y Formación Agroalimentaria (DGDRIFA) es la autoridad encargada de la aplicación de dichas ayudas. Fondos procedentes del Fondo Europeo de Desarrollo Rural (80%) y de la Administración General del Estado (20%). Presupuesto total del proyecto: 596.769,91 €. Subvención total: 596.769,91 €.</a:t>
            </a:r>
            <a:endParaRPr lang="en-US" sz="650" b="0" strike="noStrike" spc="-1">
              <a:solidFill>
                <a:srgbClr val="FFFFFF"/>
              </a:solidFill>
              <a:latin typeface="Arial"/>
            </a:endParaRPr>
          </a:p>
          <a:p>
            <a:pPr>
              <a:lnSpc>
                <a:spcPct val="100000"/>
              </a:lnSpc>
            </a:pPr>
            <a:endParaRPr lang="en-US" sz="650" b="0" strike="noStrike" spc="-1">
              <a:solidFill>
                <a:srgbClr val="FFFFFF"/>
              </a:solidFill>
              <a:latin typeface="Arial"/>
            </a:endParaRPr>
          </a:p>
        </p:txBody>
      </p:sp>
      <p:grpSp>
        <p:nvGrpSpPr>
          <p:cNvPr id="106" name="Grupo 8"/>
          <p:cNvGrpSpPr/>
          <p:nvPr/>
        </p:nvGrpSpPr>
        <p:grpSpPr>
          <a:xfrm>
            <a:off x="8028360" y="5635440"/>
            <a:ext cx="3539160" cy="514440"/>
            <a:chOff x="8028360" y="5635440"/>
            <a:chExt cx="3539160" cy="514440"/>
          </a:xfrm>
        </p:grpSpPr>
        <p:pic>
          <p:nvPicPr>
            <p:cNvPr id="107" name="Imagen 9" descr="The image contains five distinct emblems, each featuring a coat of arms with a crown, a shield, and a royal crown, symbolizing various ministries related to agriculture, fisheries, and food in Spanish.  El contenido generado por IA puede ser incorrecto."/>
            <p:cNvPicPr/>
            <p:nvPr/>
          </p:nvPicPr>
          <p:blipFill>
            <a:blip r:embed="rId5"/>
            <a:srcRect t="87189" r="59151"/>
            <a:stretch/>
          </p:blipFill>
          <p:spPr>
            <a:xfrm>
              <a:off x="10398960" y="5678280"/>
              <a:ext cx="1168560" cy="471600"/>
            </a:xfrm>
            <a:prstGeom prst="rect">
              <a:avLst/>
            </a:prstGeom>
            <a:ln w="19080">
              <a:noFill/>
            </a:ln>
          </p:spPr>
        </p:pic>
        <p:pic>
          <p:nvPicPr>
            <p:cNvPr id="108" name="Imagen 10" descr="The image shows a vibrant bouquet of flowers with various colors and shapes."/>
            <p:cNvPicPr/>
            <p:nvPr/>
          </p:nvPicPr>
          <p:blipFill>
            <a:blip r:embed="rId6"/>
            <a:stretch/>
          </p:blipFill>
          <p:spPr>
            <a:xfrm>
              <a:off x="8028360" y="5635440"/>
              <a:ext cx="2454840" cy="514440"/>
            </a:xfrm>
            <a:prstGeom prst="rect">
              <a:avLst/>
            </a:prstGeom>
            <a:ln w="19080">
              <a:noFill/>
            </a:ln>
          </p:spPr>
        </p:pic>
      </p:grpSp>
    </p:spTree>
  </p:cSld>
  <p:clrMapOvr>
    <a:masterClrMapping/>
  </p:clrMapOvr>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3.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2B13A89-8499-4119-9869-F6BC73DC8BCA}">
  <we:reference id="WA200010001" version="1.0.0.1" store="Omex" storeType="OMEX"/>
  <we:alternateReferences>
    <we:reference id="WA200010001" version="1.0.0.1" store="WA200010001" storeType="OMEX"/>
  </we:alternateReferences>
  <we:properties>
    <we:property name="claude.fileId" value="&quot;89717b1b-a2f1-4bea-a11e-b5406dc4bda9&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199</TotalTime>
  <Words>919</Words>
  <Application>Microsoft Office PowerPoint</Application>
  <PresentationFormat>Panorámica</PresentationFormat>
  <Paragraphs>120</Paragraphs>
  <Slides>9</Slides>
  <Notes>8</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9</vt:i4>
      </vt:variant>
    </vt:vector>
  </HeadingPairs>
  <TitlesOfParts>
    <vt:vector size="17" baseType="lpstr">
      <vt:lpstr>Aptos</vt:lpstr>
      <vt:lpstr>Aptos Display</vt:lpstr>
      <vt:lpstr>Arial</vt:lpstr>
      <vt:lpstr>Symbol</vt:lpstr>
      <vt:lpstr>Times New Roman</vt:lpstr>
      <vt:lpstr>Wingdings</vt:lpstr>
      <vt:lpstr>Office</vt:lpstr>
      <vt:lpstr>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Rosa</dc:creator>
  <cp:lastModifiedBy>Ruth | Medrar Innovation Office</cp:lastModifiedBy>
  <cp:revision>2</cp:revision>
  <cp:lastPrinted>2026-06-30T09:53:58Z</cp:lastPrinted>
  <dcterms:modified xsi:type="dcterms:W3CDTF">2026-09-02T10:16:59Z</dcterms:modified>
</cp:coreProperties>
</file>

<file path=docProps/core0.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2026-06-26T15:22:36Z</dcterms:created>
  <dc:creator>MEDRAR Innovation Office</dc:creator>
  <dc:description/>
  <dc:language>en-US</dc:language>
  <cp:lastModifiedBy>Ruth | Medrar Innovation Office</cp:lastModifiedBy>
  <dcterms:modified xsi:type="dcterms:W3CDTF">2026-06-30T07:09:09Z</dcterms:modified>
  <cp:revision>4</cp:revision>
  <dc:subject>Plantilla de presentacion ANCARES</dc:subject>
  <dc:title>Plantilla de presentacion ANCARES</dc:title>
</cp:coreProperties>
</file>