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metadata/core-properties" Target="docProps/core0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</p:sldMasterIdLst>
  <p:notesMasterIdLst>
    <p:notesMasterId r:id="rId12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</p:sldIdLst>
  <p:sldSz cx="12192000" cy="6858000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48B8C6-4C7A-485F-917A-B80A71F388B1}" v="1" dt="2026-09-02T10:17:50.686"/>
    <p1510:client id="{681BBACA-C3CB-4385-8CD6-2849E5394B83}" v="1" dt="2026-09-02T10:16:55.4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95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th | Medrar Innovation Office" userId="3700e6c4-d623-43a2-8496-ca81dfa72c30" providerId="ADAL" clId="{99758221-F87D-4987-88C5-20B50577649C}"/>
    <pc:docChg chg="custSel addSld delSld modSld">
      <pc:chgData name="Ruth | Medrar Innovation Office" userId="3700e6c4-d623-43a2-8496-ca81dfa72c30" providerId="ADAL" clId="{99758221-F87D-4987-88C5-20B50577649C}" dt="2026-09-02T12:04:13.015" v="19"/>
      <pc:docMkLst>
        <pc:docMk/>
      </pc:docMkLst>
      <pc:sldChg chg="del">
        <pc:chgData name="Ruth | Medrar Innovation Office" userId="3700e6c4-d623-43a2-8496-ca81dfa72c30" providerId="ADAL" clId="{99758221-F87D-4987-88C5-20B50577649C}" dt="2026-09-02T12:03:05.718" v="1"/>
        <pc:sldMkLst>
          <pc:docMk/>
          <pc:sldMk cId="0" sldId="256"/>
        </pc:sldMkLst>
      </pc:sldChg>
      <pc:sldChg chg="del">
        <pc:chgData name="Ruth | Medrar Innovation Office" userId="3700e6c4-d623-43a2-8496-ca81dfa72c30" providerId="ADAL" clId="{99758221-F87D-4987-88C5-20B50577649C}" dt="2026-09-02T12:03:13.580" v="3"/>
        <pc:sldMkLst>
          <pc:docMk/>
          <pc:sldMk cId="0" sldId="257"/>
        </pc:sldMkLst>
      </pc:sldChg>
      <pc:sldChg chg="del">
        <pc:chgData name="Ruth | Medrar Innovation Office" userId="3700e6c4-d623-43a2-8496-ca81dfa72c30" providerId="ADAL" clId="{99758221-F87D-4987-88C5-20B50577649C}" dt="2026-09-02T12:03:22.748" v="5"/>
        <pc:sldMkLst>
          <pc:docMk/>
          <pc:sldMk cId="0" sldId="259"/>
        </pc:sldMkLst>
      </pc:sldChg>
      <pc:sldChg chg="del">
        <pc:chgData name="Ruth | Medrar Innovation Office" userId="3700e6c4-d623-43a2-8496-ca81dfa72c30" providerId="ADAL" clId="{99758221-F87D-4987-88C5-20B50577649C}" dt="2026-09-02T12:03:38.545" v="10"/>
        <pc:sldMkLst>
          <pc:docMk/>
          <pc:sldMk cId="0" sldId="260"/>
        </pc:sldMkLst>
      </pc:sldChg>
      <pc:sldChg chg="del">
        <pc:chgData name="Ruth | Medrar Innovation Office" userId="3700e6c4-d623-43a2-8496-ca81dfa72c30" providerId="ADAL" clId="{99758221-F87D-4987-88C5-20B50577649C}" dt="2026-09-02T12:03:29.524" v="8"/>
        <pc:sldMkLst>
          <pc:docMk/>
          <pc:sldMk cId="0" sldId="261"/>
        </pc:sldMkLst>
      </pc:sldChg>
      <pc:sldChg chg="del">
        <pc:chgData name="Ruth | Medrar Innovation Office" userId="3700e6c4-d623-43a2-8496-ca81dfa72c30" providerId="ADAL" clId="{99758221-F87D-4987-88C5-20B50577649C}" dt="2026-09-02T12:03:48.096" v="12"/>
        <pc:sldMkLst>
          <pc:docMk/>
          <pc:sldMk cId="0" sldId="262"/>
        </pc:sldMkLst>
      </pc:sldChg>
      <pc:sldChg chg="del">
        <pc:chgData name="Ruth | Medrar Innovation Office" userId="3700e6c4-d623-43a2-8496-ca81dfa72c30" providerId="ADAL" clId="{99758221-F87D-4987-88C5-20B50577649C}" dt="2026-09-02T12:04:05.332" v="17"/>
        <pc:sldMkLst>
          <pc:docMk/>
          <pc:sldMk cId="0" sldId="263"/>
        </pc:sldMkLst>
      </pc:sldChg>
      <pc:sldChg chg="del">
        <pc:chgData name="Ruth | Medrar Innovation Office" userId="3700e6c4-d623-43a2-8496-ca81dfa72c30" providerId="ADAL" clId="{99758221-F87D-4987-88C5-20B50577649C}" dt="2026-09-02T12:04:13.015" v="19"/>
        <pc:sldMkLst>
          <pc:docMk/>
          <pc:sldMk cId="0" sldId="264"/>
        </pc:sldMkLst>
      </pc:sldChg>
      <pc:sldChg chg="del">
        <pc:chgData name="Ruth | Medrar Innovation Office" userId="3700e6c4-d623-43a2-8496-ca81dfa72c30" providerId="ADAL" clId="{99758221-F87D-4987-88C5-20B50577649C}" dt="2026-09-02T12:03:56.490" v="14"/>
        <pc:sldMkLst>
          <pc:docMk/>
          <pc:sldMk cId="0" sldId="265"/>
        </pc:sldMkLst>
      </pc:sldChg>
      <pc:sldChg chg="add">
        <pc:chgData name="Ruth | Medrar Innovation Office" userId="3700e6c4-d623-43a2-8496-ca81dfa72c30" providerId="ADAL" clId="{99758221-F87D-4987-88C5-20B50577649C}" dt="2026-09-02T12:03:05.682" v="0"/>
        <pc:sldMkLst>
          <pc:docMk/>
          <pc:sldMk cId="372890758" sldId="266"/>
        </pc:sldMkLst>
      </pc:sldChg>
      <pc:sldChg chg="add">
        <pc:chgData name="Ruth | Medrar Innovation Office" userId="3700e6c4-d623-43a2-8496-ca81dfa72c30" providerId="ADAL" clId="{99758221-F87D-4987-88C5-20B50577649C}" dt="2026-09-02T12:03:13.570" v="2"/>
        <pc:sldMkLst>
          <pc:docMk/>
          <pc:sldMk cId="1020697276" sldId="267"/>
        </pc:sldMkLst>
      </pc:sldChg>
      <pc:sldChg chg="modSp add mod">
        <pc:chgData name="Ruth | Medrar Innovation Office" userId="3700e6c4-d623-43a2-8496-ca81dfa72c30" providerId="ADAL" clId="{99758221-F87D-4987-88C5-20B50577649C}" dt="2026-09-02T12:03:22.773" v="6" actId="27636"/>
        <pc:sldMkLst>
          <pc:docMk/>
          <pc:sldMk cId="3252342203" sldId="268"/>
        </pc:sldMkLst>
        <pc:spChg chg="mod">
          <ac:chgData name="Ruth | Medrar Innovation Office" userId="3700e6c4-d623-43a2-8496-ca81dfa72c30" providerId="ADAL" clId="{99758221-F87D-4987-88C5-20B50577649C}" dt="2026-09-02T12:03:22.773" v="6" actId="27636"/>
          <ac:spMkLst>
            <pc:docMk/>
            <pc:sldMk cId="3252342203" sldId="268"/>
            <ac:spMk id="45" creationId="{00000000-0000-0000-0000-000000000000}"/>
          </ac:spMkLst>
        </pc:spChg>
      </pc:sldChg>
      <pc:sldChg chg="add">
        <pc:chgData name="Ruth | Medrar Innovation Office" userId="3700e6c4-d623-43a2-8496-ca81dfa72c30" providerId="ADAL" clId="{99758221-F87D-4987-88C5-20B50577649C}" dt="2026-09-02T12:03:29.516" v="7"/>
        <pc:sldMkLst>
          <pc:docMk/>
          <pc:sldMk cId="1486804713" sldId="269"/>
        </pc:sldMkLst>
      </pc:sldChg>
      <pc:sldChg chg="add">
        <pc:chgData name="Ruth | Medrar Innovation Office" userId="3700e6c4-d623-43a2-8496-ca81dfa72c30" providerId="ADAL" clId="{99758221-F87D-4987-88C5-20B50577649C}" dt="2026-09-02T12:03:38.540" v="9"/>
        <pc:sldMkLst>
          <pc:docMk/>
          <pc:sldMk cId="585969720" sldId="270"/>
        </pc:sldMkLst>
      </pc:sldChg>
      <pc:sldChg chg="add">
        <pc:chgData name="Ruth | Medrar Innovation Office" userId="3700e6c4-d623-43a2-8496-ca81dfa72c30" providerId="ADAL" clId="{99758221-F87D-4987-88C5-20B50577649C}" dt="2026-09-02T12:03:48.087" v="11"/>
        <pc:sldMkLst>
          <pc:docMk/>
          <pc:sldMk cId="450480548" sldId="271"/>
        </pc:sldMkLst>
      </pc:sldChg>
      <pc:sldChg chg="modSp add mod">
        <pc:chgData name="Ruth | Medrar Innovation Office" userId="3700e6c4-d623-43a2-8496-ca81dfa72c30" providerId="ADAL" clId="{99758221-F87D-4987-88C5-20B50577649C}" dt="2026-09-02T12:03:56.509" v="15" actId="27636"/>
        <pc:sldMkLst>
          <pc:docMk/>
          <pc:sldMk cId="2442440175" sldId="272"/>
        </pc:sldMkLst>
        <pc:spChg chg="mod">
          <ac:chgData name="Ruth | Medrar Innovation Office" userId="3700e6c4-d623-43a2-8496-ca81dfa72c30" providerId="ADAL" clId="{99758221-F87D-4987-88C5-20B50577649C}" dt="2026-09-02T12:03:56.509" v="15" actId="27636"/>
          <ac:spMkLst>
            <pc:docMk/>
            <pc:sldMk cId="2442440175" sldId="272"/>
            <ac:spMk id="45" creationId="{00000000-0000-0000-0000-000000000000}"/>
          </ac:spMkLst>
        </pc:spChg>
      </pc:sldChg>
      <pc:sldChg chg="add">
        <pc:chgData name="Ruth | Medrar Innovation Office" userId="3700e6c4-d623-43a2-8496-ca81dfa72c30" providerId="ADAL" clId="{99758221-F87D-4987-88C5-20B50577649C}" dt="2026-09-02T12:04:05.326" v="16"/>
        <pc:sldMkLst>
          <pc:docMk/>
          <pc:sldMk cId="1133874892" sldId="273"/>
        </pc:sldMkLst>
      </pc:sldChg>
      <pc:sldChg chg="add">
        <pc:chgData name="Ruth | Medrar Innovation Office" userId="3700e6c4-d623-43a2-8496-ca81dfa72c30" providerId="ADAL" clId="{99758221-F87D-4987-88C5-20B50577649C}" dt="2026-09-02T12:04:13.007" v="18"/>
        <pc:sldMkLst>
          <pc:docMk/>
          <pc:sldMk cId="1776881165" sldId="27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08013" y="1044575"/>
            <a:ext cx="5581650" cy="3140075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3900" b="0" strike="noStrike" spc="-1">
                <a:solidFill>
                  <a:srgbClr val="FFFFFF"/>
                </a:solidFill>
                <a:latin typeface="Arial"/>
              </a:rPr>
              <a:t>Click to move the slide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79768" y="4714958"/>
            <a:ext cx="5437783" cy="4466694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en-US" sz="1800" b="0" strike="noStrike" spc="-1">
                <a:solidFill>
                  <a:srgbClr val="FFFFFF"/>
                </a:solidFill>
                <a:latin typeface="Arial"/>
              </a:rPr>
              <a:t>Click to edit the notes format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189626" indent="-189626" algn="l" defTabSz="914400" rtl="0" eaLnBrk="1" latinLnBrk="0" hangingPunct="1">
      <a:buNone/>
      <a:defRPr sz="1200" kern="1200">
        <a:solidFill>
          <a:schemeClr val="tx1"/>
        </a:solidFill>
        <a:latin typeface="+mn-lt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357" cy="293"/>
          </a:xfrm>
          <a:prstGeom prst="rect">
            <a:avLst/>
          </a:prstGeom>
          <a:noFill/>
          <a:ln w="19080">
            <a:noFill/>
          </a:ln>
        </p:spPr>
        <p:txBody>
          <a:bodyPr lIns="80275" tIns="-39822" rIns="80275" bIns="-39822" anchor="t">
            <a:noAutofit/>
          </a:bodyPr>
          <a:lstStyle/>
          <a:p>
            <a:endParaRPr lang="en-US" sz="1800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sldNum" idx="1"/>
          </p:nvPr>
        </p:nvSpPr>
        <p:spPr>
          <a:xfrm>
            <a:off x="0" y="0"/>
            <a:ext cx="357" cy="293"/>
          </a:xfrm>
          <a:prstGeom prst="rect">
            <a:avLst/>
          </a:prstGeom>
          <a:noFill/>
          <a:ln w="19080">
            <a:noFill/>
          </a:ln>
        </p:spPr>
        <p:txBody>
          <a:bodyPr lIns="80275" tIns="-39822" rIns="80275" bIns="-39822" anchor="t">
            <a:noAutofit/>
          </a:bodyPr>
          <a:lstStyle>
            <a:lvl1pPr indent="0">
              <a:lnSpc>
                <a:spcPct val="100000"/>
              </a:lnSpc>
              <a:buNone/>
              <a:defRPr lang="en-US" sz="1600" b="0" strike="noStrike" spc="-1">
                <a:solidFill>
                  <a:srgbClr val="000000"/>
                </a:solidFill>
                <a:latin typeface="Aptos"/>
              </a:defRPr>
            </a:lvl1pPr>
          </a:lstStyle>
          <a:p>
            <a:fld id="{A35D132D-A443-4B01-A44C-5A8A71A629D3}" type="slidenum">
              <a:rPr lang="en-US"/>
              <a:pPr/>
              <a:t>1</a:t>
            </a:fld>
            <a:endParaRPr lang="en-US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357" cy="293"/>
          </a:xfrm>
          <a:prstGeom prst="rect">
            <a:avLst/>
          </a:prstGeom>
          <a:noFill/>
          <a:ln w="19080">
            <a:noFill/>
          </a:ln>
        </p:spPr>
        <p:txBody>
          <a:bodyPr lIns="80275" tIns="-39822" rIns="80275" bIns="-39822" anchor="t">
            <a:noAutofit/>
          </a:bodyPr>
          <a:lstStyle/>
          <a:p>
            <a:endParaRPr lang="en-US" sz="1800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sldNum" idx="2"/>
          </p:nvPr>
        </p:nvSpPr>
        <p:spPr>
          <a:xfrm>
            <a:off x="0" y="0"/>
            <a:ext cx="357" cy="293"/>
          </a:xfrm>
          <a:prstGeom prst="rect">
            <a:avLst/>
          </a:prstGeom>
          <a:noFill/>
          <a:ln w="19080">
            <a:noFill/>
          </a:ln>
        </p:spPr>
        <p:txBody>
          <a:bodyPr lIns="80275" tIns="-39822" rIns="80275" bIns="-39822" anchor="t">
            <a:noAutofit/>
          </a:bodyPr>
          <a:lstStyle>
            <a:lvl1pPr indent="0">
              <a:lnSpc>
                <a:spcPct val="100000"/>
              </a:lnSpc>
              <a:buNone/>
              <a:defRPr lang="en-US" sz="1600" b="0" strike="noStrike" spc="-1">
                <a:solidFill>
                  <a:srgbClr val="000000"/>
                </a:solidFill>
                <a:latin typeface="Aptos"/>
              </a:defRPr>
            </a:lvl1pPr>
          </a:lstStyle>
          <a:p>
            <a:fld id="{95FD7681-DBD7-4836-B268-4E70D5A003C0}" type="slidenum">
              <a:rPr lang="en-US"/>
              <a:pPr/>
              <a:t>2</a:t>
            </a:fld>
            <a:endParaRPr lang="en-US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357" cy="293"/>
          </a:xfrm>
          <a:prstGeom prst="rect">
            <a:avLst/>
          </a:prstGeom>
          <a:noFill/>
          <a:ln w="19080">
            <a:noFill/>
          </a:ln>
        </p:spPr>
        <p:txBody>
          <a:bodyPr lIns="80275" tIns="-39822" rIns="80275" bIns="-39822" anchor="t">
            <a:noAutofit/>
          </a:bodyPr>
          <a:lstStyle/>
          <a:p>
            <a:endParaRPr lang="en-US" sz="1800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 type="sldNum" idx="4"/>
          </p:nvPr>
        </p:nvSpPr>
        <p:spPr>
          <a:xfrm>
            <a:off x="0" y="0"/>
            <a:ext cx="357" cy="293"/>
          </a:xfrm>
          <a:prstGeom prst="rect">
            <a:avLst/>
          </a:prstGeom>
          <a:noFill/>
          <a:ln w="19080">
            <a:noFill/>
          </a:ln>
        </p:spPr>
        <p:txBody>
          <a:bodyPr lIns="80275" tIns="-39822" rIns="80275" bIns="-39822" anchor="t">
            <a:noAutofit/>
          </a:bodyPr>
          <a:lstStyle>
            <a:lvl1pPr indent="0">
              <a:lnSpc>
                <a:spcPct val="100000"/>
              </a:lnSpc>
              <a:buNone/>
              <a:defRPr lang="en-US" sz="1600" b="0" strike="noStrike" spc="-1">
                <a:solidFill>
                  <a:srgbClr val="000000"/>
                </a:solidFill>
                <a:latin typeface="Aptos"/>
              </a:defRPr>
            </a:lvl1pPr>
          </a:lstStyle>
          <a:p>
            <a:fld id="{44C6CE7E-6106-4930-BB3A-8018344811AC}" type="slidenum">
              <a:rPr lang="en-US"/>
              <a:pPr/>
              <a:t>3</a:t>
            </a:fld>
            <a:endParaRPr lang="en-US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357" cy="293"/>
          </a:xfrm>
          <a:prstGeom prst="rect">
            <a:avLst/>
          </a:prstGeom>
          <a:noFill/>
          <a:ln w="19080">
            <a:noFill/>
          </a:ln>
        </p:spPr>
        <p:txBody>
          <a:bodyPr lIns="80275" tIns="-39822" rIns="80275" bIns="-39822" anchor="t">
            <a:noAutofit/>
          </a:bodyPr>
          <a:lstStyle/>
          <a:p>
            <a:endParaRPr lang="en-US" sz="1800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sldNum" idx="6"/>
          </p:nvPr>
        </p:nvSpPr>
        <p:spPr>
          <a:xfrm>
            <a:off x="0" y="0"/>
            <a:ext cx="357" cy="293"/>
          </a:xfrm>
          <a:prstGeom prst="rect">
            <a:avLst/>
          </a:prstGeom>
          <a:noFill/>
          <a:ln w="19080">
            <a:noFill/>
          </a:ln>
        </p:spPr>
        <p:txBody>
          <a:bodyPr lIns="80275" tIns="-39822" rIns="80275" bIns="-39822" anchor="t">
            <a:noAutofit/>
          </a:bodyPr>
          <a:lstStyle>
            <a:lvl1pPr indent="0">
              <a:lnSpc>
                <a:spcPct val="100000"/>
              </a:lnSpc>
              <a:buNone/>
              <a:defRPr lang="en-US" sz="1600" b="0" strike="noStrike" spc="-1">
                <a:solidFill>
                  <a:srgbClr val="000000"/>
                </a:solidFill>
                <a:latin typeface="Aptos"/>
              </a:defRPr>
            </a:lvl1pPr>
          </a:lstStyle>
          <a:p>
            <a:fld id="{7C6A3309-A848-434C-87E1-FAD1438464B5}" type="slidenum">
              <a:rPr lang="en-US"/>
              <a:pPr/>
              <a:t>4</a:t>
            </a:fld>
            <a:endParaRPr lang="en-US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357" cy="293"/>
          </a:xfrm>
          <a:prstGeom prst="rect">
            <a:avLst/>
          </a:prstGeom>
          <a:noFill/>
          <a:ln w="19080">
            <a:noFill/>
          </a:ln>
        </p:spPr>
        <p:txBody>
          <a:bodyPr lIns="80275" tIns="-39822" rIns="80275" bIns="-39822" anchor="t">
            <a:noAutofit/>
          </a:bodyPr>
          <a:lstStyle/>
          <a:p>
            <a:endParaRPr lang="en-US" sz="1800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sldNum" idx="5"/>
          </p:nvPr>
        </p:nvSpPr>
        <p:spPr>
          <a:xfrm>
            <a:off x="0" y="0"/>
            <a:ext cx="357" cy="293"/>
          </a:xfrm>
          <a:prstGeom prst="rect">
            <a:avLst/>
          </a:prstGeom>
          <a:noFill/>
          <a:ln w="19080">
            <a:noFill/>
          </a:ln>
        </p:spPr>
        <p:txBody>
          <a:bodyPr lIns="80275" tIns="-39822" rIns="80275" bIns="-39822" anchor="t">
            <a:noAutofit/>
          </a:bodyPr>
          <a:lstStyle>
            <a:lvl1pPr indent="0">
              <a:lnSpc>
                <a:spcPct val="100000"/>
              </a:lnSpc>
              <a:buNone/>
              <a:defRPr lang="en-US" sz="1600" b="0" strike="noStrike" spc="-1">
                <a:solidFill>
                  <a:srgbClr val="000000"/>
                </a:solidFill>
                <a:latin typeface="Aptos"/>
              </a:defRPr>
            </a:lvl1pPr>
          </a:lstStyle>
          <a:p>
            <a:fld id="{7EAAA176-3E08-4081-BCBF-95B47F0D5403}" type="slidenum">
              <a:rPr lang="en-US"/>
              <a:pPr/>
              <a:t>5</a:t>
            </a:fld>
            <a:endParaRPr lang="en-US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357" cy="293"/>
          </a:xfrm>
          <a:prstGeom prst="rect">
            <a:avLst/>
          </a:prstGeom>
          <a:noFill/>
          <a:ln w="19080">
            <a:noFill/>
          </a:ln>
        </p:spPr>
        <p:txBody>
          <a:bodyPr lIns="80275" tIns="-39822" rIns="80275" bIns="-39822" anchor="t">
            <a:noAutofit/>
          </a:bodyPr>
          <a:lstStyle/>
          <a:p>
            <a:endParaRPr lang="en-US" sz="1800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 type="sldNum" idx="7"/>
          </p:nvPr>
        </p:nvSpPr>
        <p:spPr>
          <a:xfrm>
            <a:off x="0" y="0"/>
            <a:ext cx="357" cy="293"/>
          </a:xfrm>
          <a:prstGeom prst="rect">
            <a:avLst/>
          </a:prstGeom>
          <a:noFill/>
          <a:ln w="19080">
            <a:noFill/>
          </a:ln>
        </p:spPr>
        <p:txBody>
          <a:bodyPr lIns="80275" tIns="-39822" rIns="80275" bIns="-39822" anchor="t">
            <a:noAutofit/>
          </a:bodyPr>
          <a:lstStyle>
            <a:lvl1pPr indent="0">
              <a:lnSpc>
                <a:spcPct val="100000"/>
              </a:lnSpc>
              <a:buNone/>
              <a:defRPr lang="en-US" sz="1600" b="0" strike="noStrike" spc="-1">
                <a:solidFill>
                  <a:srgbClr val="000000"/>
                </a:solidFill>
                <a:latin typeface="Aptos"/>
              </a:defRPr>
            </a:lvl1pPr>
          </a:lstStyle>
          <a:p>
            <a:fld id="{797E37EC-4346-4729-B708-9360C9F8E844}" type="slidenum">
              <a:rPr lang="en-US"/>
              <a:pPr/>
              <a:t>6</a:t>
            </a:fld>
            <a:endParaRPr lang="en-US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357" cy="293"/>
          </a:xfrm>
          <a:prstGeom prst="rect">
            <a:avLst/>
          </a:prstGeom>
          <a:noFill/>
          <a:ln w="19080">
            <a:noFill/>
          </a:ln>
        </p:spPr>
        <p:txBody>
          <a:bodyPr lIns="80275" tIns="-39822" rIns="80275" bIns="-39822" anchor="t">
            <a:noAutofit/>
          </a:bodyPr>
          <a:lstStyle/>
          <a:p>
            <a:endParaRPr lang="en-US" sz="1800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sldNum" idx="8"/>
          </p:nvPr>
        </p:nvSpPr>
        <p:spPr>
          <a:xfrm>
            <a:off x="0" y="0"/>
            <a:ext cx="357" cy="293"/>
          </a:xfrm>
          <a:prstGeom prst="rect">
            <a:avLst/>
          </a:prstGeom>
          <a:noFill/>
          <a:ln w="19080">
            <a:noFill/>
          </a:ln>
        </p:spPr>
        <p:txBody>
          <a:bodyPr lIns="80275" tIns="-39822" rIns="80275" bIns="-39822" anchor="t">
            <a:noAutofit/>
          </a:bodyPr>
          <a:lstStyle>
            <a:lvl1pPr indent="0">
              <a:lnSpc>
                <a:spcPct val="100000"/>
              </a:lnSpc>
              <a:buNone/>
              <a:defRPr lang="en-US" sz="1600" b="0" strike="noStrike" spc="-1">
                <a:solidFill>
                  <a:srgbClr val="000000"/>
                </a:solidFill>
                <a:latin typeface="Aptos"/>
              </a:defRPr>
            </a:lvl1pPr>
          </a:lstStyle>
          <a:p>
            <a:fld id="{2985F1F7-F4BD-4C4F-8604-843D5F2BD3B4}" type="slidenum">
              <a:rPr lang="en-US"/>
              <a:pPr/>
              <a:t>8</a:t>
            </a:fld>
            <a:endParaRPr lang="en-US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357" cy="293"/>
          </a:xfrm>
          <a:prstGeom prst="rect">
            <a:avLst/>
          </a:prstGeom>
          <a:noFill/>
          <a:ln w="19080">
            <a:noFill/>
          </a:ln>
        </p:spPr>
        <p:txBody>
          <a:bodyPr lIns="80275" tIns="-39822" rIns="80275" bIns="-39822" anchor="t">
            <a:noAutofit/>
          </a:bodyPr>
          <a:lstStyle/>
          <a:p>
            <a:endParaRPr lang="en-US" sz="1800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sldNum" idx="9"/>
          </p:nvPr>
        </p:nvSpPr>
        <p:spPr>
          <a:xfrm>
            <a:off x="0" y="0"/>
            <a:ext cx="357" cy="293"/>
          </a:xfrm>
          <a:prstGeom prst="rect">
            <a:avLst/>
          </a:prstGeom>
          <a:noFill/>
          <a:ln w="19080">
            <a:noFill/>
          </a:ln>
        </p:spPr>
        <p:txBody>
          <a:bodyPr lIns="80275" tIns="-39822" rIns="80275" bIns="-39822" anchor="t">
            <a:noAutofit/>
          </a:bodyPr>
          <a:lstStyle>
            <a:lvl1pPr indent="0">
              <a:lnSpc>
                <a:spcPct val="100000"/>
              </a:lnSpc>
              <a:buNone/>
              <a:defRPr lang="en-US" sz="1600" b="0" strike="noStrike" spc="-1">
                <a:solidFill>
                  <a:srgbClr val="000000"/>
                </a:solidFill>
                <a:latin typeface="Aptos"/>
              </a:defRPr>
            </a:lvl1pPr>
          </a:lstStyle>
          <a:p>
            <a:fld id="{9A5F8691-1083-4F24-A470-AA806DDDAB4D}" type="slidenum">
              <a:rPr lang="en-US"/>
              <a:pPr/>
              <a:t>9</a:t>
            </a:fld>
            <a:endParaRPr lang="en-US">
              <a:solidFill>
                <a:srgbClr val="FFFFFF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aster1-Office-The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aster1-Layout1-cust-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7.png"/><Relationship Id="rId5" Type="http://schemas.openxmlformats.org/officeDocument/2006/relationships/image" Target="../media/image10.png"/><Relationship Id="rId10" Type="http://schemas.openxmlformats.org/officeDocument/2006/relationships/image" Target="../media/image6.jpe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1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/mnt/data/ANCARES HORIZONTAL FONDO 2.png"/>
          <p:cNvPicPr/>
          <p:nvPr/>
        </p:nvPicPr>
        <p:blipFill>
          <a:blip r:embed="rId3"/>
          <a:stretch/>
        </p:blipFill>
        <p:spPr>
          <a:xfrm>
            <a:off x="640080" y="594360"/>
            <a:ext cx="5394960" cy="1325880"/>
          </a:xfrm>
          <a:prstGeom prst="rect">
            <a:avLst/>
          </a:prstGeom>
          <a:ln w="19080">
            <a:noFill/>
          </a:ln>
        </p:spPr>
      </p:pic>
      <p:sp>
        <p:nvSpPr>
          <p:cNvPr id="5" name="Text 0"/>
          <p:cNvSpPr/>
          <p:nvPr/>
        </p:nvSpPr>
        <p:spPr>
          <a:xfrm>
            <a:off x="658440" y="2194560"/>
            <a:ext cx="6766560" cy="530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400" b="1" strike="noStrike" spc="-1">
                <a:solidFill>
                  <a:srgbClr val="000000"/>
                </a:solidFill>
                <a:latin typeface="Aptos Display"/>
                <a:ea typeface="Aptos Display"/>
              </a:rPr>
              <a:t>ANCARES Project</a:t>
            </a:r>
            <a:endParaRPr lang="en-US" sz="3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Text 1"/>
          <p:cNvSpPr/>
          <p:nvPr/>
        </p:nvSpPr>
        <p:spPr>
          <a:xfrm>
            <a:off x="685800" y="2788920"/>
            <a:ext cx="6766560" cy="411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>
                <a:solidFill>
                  <a:srgbClr val="000000"/>
                </a:solidFill>
                <a:latin typeface="Aptos"/>
              </a:rPr>
              <a:t>Multi-Regional Operational Group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Text 2"/>
          <p:cNvSpPr/>
          <p:nvPr/>
        </p:nvSpPr>
        <p:spPr>
          <a:xfrm>
            <a:off x="713160" y="3310200"/>
            <a:ext cx="6629400" cy="5486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400" b="0" strike="noStrike" spc="-1">
                <a:solidFill>
                  <a:srgbClr val="000000"/>
                </a:solidFill>
                <a:latin typeface="Aptos"/>
              </a:rPr>
              <a:t>Innovative tools for the analysis of land use and carbon levels in agroecosystems of sustainable dairy regions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" name="Image 1" descr="/mnt/data/ICONO ANCARES NEGRO.png"/>
          <p:cNvPicPr/>
          <p:nvPr/>
        </p:nvPicPr>
        <p:blipFill>
          <a:blip r:embed="rId4"/>
          <a:stretch/>
        </p:blipFill>
        <p:spPr>
          <a:xfrm>
            <a:off x="8458200" y="1097280"/>
            <a:ext cx="3063240" cy="3063240"/>
          </a:xfrm>
          <a:prstGeom prst="rect">
            <a:avLst/>
          </a:prstGeom>
          <a:ln w="19080">
            <a:noFill/>
          </a:ln>
        </p:spPr>
      </p:pic>
      <p:sp>
        <p:nvSpPr>
          <p:cNvPr id="9" name="Shape 3"/>
          <p:cNvSpPr/>
          <p:nvPr/>
        </p:nvSpPr>
        <p:spPr>
          <a:xfrm>
            <a:off x="0" y="6199560"/>
            <a:ext cx="12191760" cy="6584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000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Text 4"/>
          <p:cNvSpPr/>
          <p:nvPr/>
        </p:nvSpPr>
        <p:spPr>
          <a:xfrm>
            <a:off x="331560" y="6364080"/>
            <a:ext cx="4892040" cy="2559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000" b="0" strike="noStrike" spc="-1">
                <a:solidFill>
                  <a:srgbClr val="FFFFFF"/>
                </a:solidFill>
                <a:latin typeface="Aptos"/>
              </a:rPr>
              <a:t>January 2026 – January 2029 | Galicia and Asturias</a:t>
            </a:r>
            <a:endParaRPr lang="en-US" sz="1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1" name="Grupo 14"/>
          <p:cNvGrpSpPr/>
          <p:nvPr/>
        </p:nvGrpSpPr>
        <p:grpSpPr>
          <a:xfrm>
            <a:off x="8436600" y="6234840"/>
            <a:ext cx="3539160" cy="514440"/>
            <a:chOff x="8436600" y="6234840"/>
            <a:chExt cx="3539160" cy="514440"/>
          </a:xfrm>
        </p:grpSpPr>
        <p:pic>
          <p:nvPicPr>
            <p:cNvPr id="12" name="Imagen 11" descr="The image contains five distinct emblems, each featuring a coat of arms with a crown, a shield, and a royal crown, symbolizing various ministries related to agriculture, fisheries, and food in Spanish.  El contenido generado por IA puede ser incorrecto."/>
            <p:cNvPicPr/>
            <p:nvPr/>
          </p:nvPicPr>
          <p:blipFill>
            <a:blip r:embed="rId5"/>
            <a:srcRect t="87189" r="59151"/>
            <a:stretch/>
          </p:blipFill>
          <p:spPr>
            <a:xfrm>
              <a:off x="10807200" y="6277680"/>
              <a:ext cx="1168560" cy="471600"/>
            </a:xfrm>
            <a:prstGeom prst="rect">
              <a:avLst/>
            </a:prstGeom>
            <a:ln w="19080">
              <a:noFill/>
            </a:ln>
          </p:spPr>
        </p:pic>
        <p:pic>
          <p:nvPicPr>
            <p:cNvPr id="13" name="Imagen 13" descr="The image shows a vibrant bouquet of flowers with various colors and shapes."/>
            <p:cNvPicPr/>
            <p:nvPr/>
          </p:nvPicPr>
          <p:blipFill>
            <a:blip r:embed="rId6"/>
            <a:stretch/>
          </p:blipFill>
          <p:spPr>
            <a:xfrm>
              <a:off x="8436600" y="6234840"/>
              <a:ext cx="2454840" cy="514440"/>
            </a:xfrm>
            <a:prstGeom prst="rect">
              <a:avLst/>
            </a:prstGeom>
            <a:ln w="1908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72890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0"/>
          <p:cNvSpPr/>
          <p:nvPr/>
        </p:nvSpPr>
        <p:spPr>
          <a:xfrm>
            <a:off x="594360" y="457200"/>
            <a:ext cx="713232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700" b="1" strike="noStrike" spc="-1">
                <a:solidFill>
                  <a:srgbClr val="000000"/>
                </a:solidFill>
                <a:latin typeface="Aptos Display"/>
                <a:ea typeface="Aptos Display"/>
              </a:rPr>
              <a:t>Contents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Text 1"/>
          <p:cNvSpPr/>
          <p:nvPr/>
        </p:nvSpPr>
        <p:spPr>
          <a:xfrm>
            <a:off x="612720" y="960120"/>
            <a:ext cx="6675120" cy="2559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100" b="0" strike="noStrike" spc="-1">
                <a:solidFill>
                  <a:srgbClr val="231F20"/>
                </a:solidFill>
                <a:latin typeface="Aptos"/>
              </a:rPr>
              <a:t>Recommended structure</a:t>
            </a:r>
            <a:endParaRPr lang="en-US" sz="11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" name="Image 0" descr="/mnt/data/ANCARES HORIZONTAL FONDO 4.png"/>
          <p:cNvPicPr/>
          <p:nvPr/>
        </p:nvPicPr>
        <p:blipFill>
          <a:blip r:embed="rId3"/>
          <a:stretch/>
        </p:blipFill>
        <p:spPr>
          <a:xfrm>
            <a:off x="9509760" y="384120"/>
            <a:ext cx="2148840" cy="502920"/>
          </a:xfrm>
          <a:prstGeom prst="rect">
            <a:avLst/>
          </a:prstGeom>
          <a:ln w="19080">
            <a:noFill/>
          </a:ln>
        </p:spPr>
      </p:pic>
      <p:sp>
        <p:nvSpPr>
          <p:cNvPr id="17" name="Text 2"/>
          <p:cNvSpPr/>
          <p:nvPr/>
        </p:nvSpPr>
        <p:spPr>
          <a:xfrm>
            <a:off x="914400" y="1737360"/>
            <a:ext cx="5303520" cy="3110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>
                <a:solidFill>
                  <a:srgbClr val="000000"/>
                </a:solidFill>
                <a:latin typeface="Aptos"/>
              </a:rPr>
              <a:t>01. Context and objective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Shape 3"/>
          <p:cNvSpPr/>
          <p:nvPr/>
        </p:nvSpPr>
        <p:spPr>
          <a:xfrm>
            <a:off x="594360" y="1755720"/>
            <a:ext cx="164520" cy="2743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DE12D"/>
          </a:solidFill>
          <a:ln w="12600">
            <a:solidFill>
              <a:srgbClr val="FDE12D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Text 4"/>
          <p:cNvSpPr/>
          <p:nvPr/>
        </p:nvSpPr>
        <p:spPr>
          <a:xfrm>
            <a:off x="914400" y="2423160"/>
            <a:ext cx="5303520" cy="3110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>
                <a:solidFill>
                  <a:srgbClr val="000000"/>
                </a:solidFill>
                <a:latin typeface="Aptos"/>
              </a:rPr>
              <a:t>02. Participating entities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Shape 5"/>
          <p:cNvSpPr/>
          <p:nvPr/>
        </p:nvSpPr>
        <p:spPr>
          <a:xfrm>
            <a:off x="594360" y="2441520"/>
            <a:ext cx="164520" cy="2743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DE12D"/>
          </a:solidFill>
          <a:ln w="12600">
            <a:solidFill>
              <a:srgbClr val="FDE12D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Text 6"/>
          <p:cNvSpPr/>
          <p:nvPr/>
        </p:nvSpPr>
        <p:spPr>
          <a:xfrm>
            <a:off x="914400" y="3108960"/>
            <a:ext cx="5303520" cy="3110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>
                <a:solidFill>
                  <a:srgbClr val="000000"/>
                </a:solidFill>
                <a:latin typeface="Aptos"/>
              </a:rPr>
              <a:t>03. Activities and methodology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Shape 7"/>
          <p:cNvSpPr/>
          <p:nvPr/>
        </p:nvSpPr>
        <p:spPr>
          <a:xfrm>
            <a:off x="594360" y="3127320"/>
            <a:ext cx="164520" cy="2743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DE12D"/>
          </a:solidFill>
          <a:ln w="12600">
            <a:solidFill>
              <a:srgbClr val="FDE12D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Text 8"/>
          <p:cNvSpPr/>
          <p:nvPr/>
        </p:nvSpPr>
        <p:spPr>
          <a:xfrm>
            <a:off x="914400" y="3794760"/>
            <a:ext cx="5303520" cy="3110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>
                <a:solidFill>
                  <a:srgbClr val="000000"/>
                </a:solidFill>
                <a:latin typeface="Aptos"/>
              </a:rPr>
              <a:t>04. Progress / results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Shape 9"/>
          <p:cNvSpPr/>
          <p:nvPr/>
        </p:nvSpPr>
        <p:spPr>
          <a:xfrm>
            <a:off x="594360" y="3813120"/>
            <a:ext cx="164520" cy="2743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DE12D"/>
          </a:solidFill>
          <a:ln w="12600">
            <a:solidFill>
              <a:srgbClr val="FDE12D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Text 10"/>
          <p:cNvSpPr/>
          <p:nvPr/>
        </p:nvSpPr>
        <p:spPr>
          <a:xfrm>
            <a:off x="914400" y="4480560"/>
            <a:ext cx="5303520" cy="3110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200" b="1" strike="noStrike" spc="-1">
                <a:solidFill>
                  <a:srgbClr val="000000"/>
                </a:solidFill>
                <a:latin typeface="Aptos"/>
              </a:rPr>
              <a:t>05. Next steps</a:t>
            </a:r>
            <a:endParaRPr lang="en-US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Shape 11"/>
          <p:cNvSpPr/>
          <p:nvPr/>
        </p:nvSpPr>
        <p:spPr>
          <a:xfrm>
            <a:off x="594360" y="4498920"/>
            <a:ext cx="164520" cy="2743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DE12D"/>
          </a:solidFill>
          <a:ln w="12600">
            <a:solidFill>
              <a:srgbClr val="FDE12D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7" name="Image 1" descr="/mnt/data/ICONO ANCARES NEGRO.png"/>
          <p:cNvPicPr/>
          <p:nvPr/>
        </p:nvPicPr>
        <p:blipFill>
          <a:blip r:embed="rId4"/>
          <a:stretch/>
        </p:blipFill>
        <p:spPr>
          <a:xfrm>
            <a:off x="8046720" y="1920240"/>
            <a:ext cx="2697480" cy="2697480"/>
          </a:xfrm>
          <a:prstGeom prst="rect">
            <a:avLst/>
          </a:prstGeom>
          <a:ln w="19080">
            <a:noFill/>
          </a:ln>
        </p:spPr>
      </p:pic>
      <p:sp>
        <p:nvSpPr>
          <p:cNvPr id="28" name="Text 12"/>
          <p:cNvSpPr/>
          <p:nvPr/>
        </p:nvSpPr>
        <p:spPr>
          <a:xfrm>
            <a:off x="502920" y="6446520"/>
            <a:ext cx="2743200" cy="1645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650" b="0" strike="noStrike" spc="-1">
                <a:solidFill>
                  <a:srgbClr val="666666"/>
                </a:solidFill>
                <a:latin typeface="Aptos"/>
                <a:ea typeface="Aptos"/>
              </a:rPr>
              <a:t>ANCARES | Multi-Regional Operational Group</a:t>
            </a:r>
            <a:endParaRPr lang="en-US" sz="65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9" name="Grupo 21"/>
          <p:cNvGrpSpPr/>
          <p:nvPr/>
        </p:nvGrpSpPr>
        <p:grpSpPr>
          <a:xfrm>
            <a:off x="7226640" y="6206760"/>
            <a:ext cx="4530960" cy="450720"/>
            <a:chOff x="7226640" y="6206760"/>
            <a:chExt cx="4530960" cy="450720"/>
          </a:xfrm>
        </p:grpSpPr>
        <p:pic>
          <p:nvPicPr>
            <p:cNvPr id="30" name="Imagen 22" descr="The image depicts the flag of Spain with the Spanish Ministry of Agriculture, Fisheries, and Food.  El contenido generado por IA puede ser incorrecto."/>
            <p:cNvPicPr/>
            <p:nvPr/>
          </p:nvPicPr>
          <p:blipFill>
            <a:blip r:embed="rId5"/>
            <a:stretch/>
          </p:blipFill>
          <p:spPr>
            <a:xfrm>
              <a:off x="9723960" y="6209640"/>
              <a:ext cx="2033640" cy="447840"/>
            </a:xfrm>
            <a:prstGeom prst="rect">
              <a:avLst/>
            </a:prstGeom>
            <a:ln w="19080">
              <a:noFill/>
            </a:ln>
          </p:spPr>
        </p:pic>
        <p:pic>
          <p:nvPicPr>
            <p:cNvPr id="31" name="Imagen 23" descr="Cofinanciado por la Uniￃﾳn Europea  El contenido generado por IA puede ser incorrecto."/>
            <p:cNvPicPr/>
            <p:nvPr/>
          </p:nvPicPr>
          <p:blipFill>
            <a:blip r:embed="rId6"/>
            <a:stretch/>
          </p:blipFill>
          <p:spPr>
            <a:xfrm>
              <a:off x="7226640" y="6206760"/>
              <a:ext cx="2512800" cy="450720"/>
            </a:xfrm>
            <a:prstGeom prst="rect">
              <a:avLst/>
            </a:prstGeom>
            <a:ln w="1908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020697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 0"/>
          <p:cNvSpPr/>
          <p:nvPr/>
        </p:nvSpPr>
        <p:spPr>
          <a:xfrm>
            <a:off x="594360" y="457200"/>
            <a:ext cx="713232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2700" b="1" strike="noStrike" spc="-1" noProof="0" dirty="0">
                <a:solidFill>
                  <a:srgbClr val="000000"/>
                </a:solidFill>
                <a:latin typeface="Aptos Display"/>
                <a:ea typeface="Aptos Display"/>
              </a:rPr>
              <a:t>01. Context and objective</a:t>
            </a:r>
            <a:endParaRPr lang="es-ES" sz="27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Text 1"/>
          <p:cNvSpPr/>
          <p:nvPr/>
        </p:nvSpPr>
        <p:spPr>
          <a:xfrm>
            <a:off x="612720" y="960120"/>
            <a:ext cx="6675120" cy="2559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100" b="0" strike="noStrike" spc="-1" noProof="0" dirty="0">
                <a:solidFill>
                  <a:srgbClr val="231F20"/>
                </a:solidFill>
                <a:latin typeface="Aptos"/>
              </a:rPr>
              <a:t>Project duration: January 2026 – January 2029</a:t>
            </a:r>
            <a:endParaRPr lang="es-ES" sz="11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2" name="Image 0" descr="/mnt/data/ANCARES HORIZONTAL FONDO 4.png"/>
          <p:cNvPicPr/>
          <p:nvPr/>
        </p:nvPicPr>
        <p:blipFill>
          <a:blip r:embed="rId3"/>
          <a:stretch/>
        </p:blipFill>
        <p:spPr>
          <a:xfrm>
            <a:off x="9509760" y="384120"/>
            <a:ext cx="2148840" cy="502920"/>
          </a:xfrm>
          <a:prstGeom prst="rect">
            <a:avLst/>
          </a:prstGeom>
          <a:ln w="19080">
            <a:noFill/>
          </a:ln>
        </p:spPr>
      </p:pic>
      <p:sp>
        <p:nvSpPr>
          <p:cNvPr id="43" name="Shape 2"/>
          <p:cNvSpPr/>
          <p:nvPr/>
        </p:nvSpPr>
        <p:spPr>
          <a:xfrm>
            <a:off x="594360" y="1417320"/>
            <a:ext cx="120015" cy="45849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DE12D"/>
          </a:solidFill>
          <a:ln w="12600">
            <a:solidFill>
              <a:srgbClr val="FDE12D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endParaRPr lang="es-ES" sz="18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Text 3"/>
          <p:cNvSpPr/>
          <p:nvPr/>
        </p:nvSpPr>
        <p:spPr>
          <a:xfrm>
            <a:off x="914400" y="1508760"/>
            <a:ext cx="498348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2400" b="1" strike="noStrike" spc="-1" noProof="0" dirty="0">
                <a:solidFill>
                  <a:srgbClr val="000000"/>
                </a:solidFill>
                <a:latin typeface="Aptos"/>
              </a:rPr>
              <a:t>Towards climate-smart dairy farming</a:t>
            </a:r>
            <a:endParaRPr lang="es-ES" sz="24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Text 4"/>
          <p:cNvSpPr/>
          <p:nvPr/>
        </p:nvSpPr>
        <p:spPr>
          <a:xfrm>
            <a:off x="883920" y="3624840"/>
            <a:ext cx="5212080" cy="23774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noProof="0" dirty="0">
                <a:solidFill>
                  <a:srgbClr val="231F20"/>
                </a:solidFill>
                <a:latin typeface="Aptos"/>
              </a:rPr>
              <a:t>• Analyses land use and carbon sequestration potential on dairy farms in Galicia and Asturias</a:t>
            </a:r>
          </a:p>
          <a:p>
            <a:pPr>
              <a:lnSpc>
                <a:spcPct val="100000"/>
              </a:lnSpc>
            </a:pPr>
            <a:endParaRPr lang="es-ES" sz="1800" b="0" strike="noStrike" spc="-1" noProof="0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0" strike="noStrike" spc="-1" noProof="0" dirty="0">
                <a:solidFill>
                  <a:srgbClr val="231F20"/>
                </a:solidFill>
                <a:latin typeface="Aptos"/>
              </a:rPr>
              <a:t>• Develops a digital mapping and carbon scenario simulation tool, tested on farms</a:t>
            </a:r>
          </a:p>
          <a:p>
            <a:pPr>
              <a:lnSpc>
                <a:spcPct val="100000"/>
              </a:lnSpc>
            </a:pPr>
            <a:endParaRPr lang="es-ES" sz="1800" b="0" strike="noStrike" spc="-1" noProof="0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0" strike="noStrike" spc="-1" noProof="0" dirty="0">
                <a:solidFill>
                  <a:srgbClr val="231F20"/>
                </a:solidFill>
                <a:latin typeface="Aptos"/>
              </a:rPr>
              <a:t>• Tools: Digital platform for farms and carbon and fertilisation monitoring systems.</a:t>
            </a:r>
            <a:endParaRPr lang="es-ES" sz="18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Text 6"/>
          <p:cNvSpPr/>
          <p:nvPr/>
        </p:nvSpPr>
        <p:spPr>
          <a:xfrm>
            <a:off x="6903720" y="5102280"/>
            <a:ext cx="3840480" cy="9000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 anchorCtr="1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000" b="1" strike="noStrike" spc="-1" noProof="0" dirty="0">
                <a:solidFill>
                  <a:srgbClr val="000000"/>
                </a:solidFill>
                <a:latin typeface="Aptos Display"/>
              </a:rPr>
              <a:t>2 regions</a:t>
            </a:r>
            <a:endParaRPr lang="es-ES" sz="4000" b="0" strike="noStrike" spc="-1" noProof="0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1200" b="0" strike="noStrike" spc="-1" noProof="0" dirty="0">
                <a:solidFill>
                  <a:srgbClr val="000000"/>
                </a:solidFill>
                <a:latin typeface="Aptos"/>
              </a:rPr>
              <a:t>Galicia and Asturias</a:t>
            </a:r>
            <a:endParaRPr lang="es-ES" sz="1200" b="0" strike="noStrike" spc="-1" noProof="0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1300" b="1" strike="noStrike" spc="-1" noProof="0" dirty="0">
                <a:solidFill>
                  <a:srgbClr val="000000"/>
                </a:solidFill>
                <a:latin typeface="Aptos"/>
              </a:rPr>
              <a:t>37 months of implementation (2026-2029)</a:t>
            </a:r>
            <a:endParaRPr lang="es-ES" sz="13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Text 7"/>
          <p:cNvSpPr/>
          <p:nvPr/>
        </p:nvSpPr>
        <p:spPr>
          <a:xfrm>
            <a:off x="502920" y="6446520"/>
            <a:ext cx="2743200" cy="1645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650" b="0" strike="noStrike" spc="-1" noProof="0" dirty="0">
                <a:solidFill>
                  <a:srgbClr val="666666"/>
                </a:solidFill>
                <a:latin typeface="Aptos"/>
                <a:ea typeface="Aptos"/>
              </a:rPr>
              <a:t>ANCARES | Multi-Regional Operational Group</a:t>
            </a:r>
            <a:endParaRPr lang="es-ES" sz="65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0" name="Grupo 13"/>
          <p:cNvGrpSpPr/>
          <p:nvPr/>
        </p:nvGrpSpPr>
        <p:grpSpPr>
          <a:xfrm>
            <a:off x="7226640" y="6206760"/>
            <a:ext cx="4530960" cy="450720"/>
            <a:chOff x="7226640" y="6206760"/>
            <a:chExt cx="4530960" cy="450720"/>
          </a:xfrm>
        </p:grpSpPr>
        <p:pic>
          <p:nvPicPr>
            <p:cNvPr id="51" name="Imagen 14" descr="The image depicts the flag of Spain with the Spanish Ministry of Agriculture, Fisheries, and Food.  El contenido generado por IA puede ser incorrecto."/>
            <p:cNvPicPr/>
            <p:nvPr/>
          </p:nvPicPr>
          <p:blipFill>
            <a:blip r:embed="rId4"/>
            <a:stretch/>
          </p:blipFill>
          <p:spPr>
            <a:xfrm>
              <a:off x="9723960" y="6209640"/>
              <a:ext cx="2033640" cy="447840"/>
            </a:xfrm>
            <a:prstGeom prst="rect">
              <a:avLst/>
            </a:prstGeom>
            <a:ln w="19080">
              <a:noFill/>
            </a:ln>
          </p:spPr>
        </p:pic>
        <p:pic>
          <p:nvPicPr>
            <p:cNvPr id="52" name="Imagen 15" descr="Cofinanciado por la Uniￃﾳn Europea  El contenido generado por IA puede ser incorrecto."/>
            <p:cNvPicPr/>
            <p:nvPr/>
          </p:nvPicPr>
          <p:blipFill>
            <a:blip r:embed="rId5"/>
            <a:stretch/>
          </p:blipFill>
          <p:spPr>
            <a:xfrm>
              <a:off x="7226640" y="6206760"/>
              <a:ext cx="2512800" cy="450720"/>
            </a:xfrm>
            <a:prstGeom prst="rect">
              <a:avLst/>
            </a:prstGeom>
            <a:ln w="19080">
              <a:noFill/>
            </a:ln>
          </p:spPr>
        </p:pic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9B88509C-A5A0-C7EF-3265-9FBC4B395144}"/>
              </a:ext>
            </a:extLst>
          </p:cNvPr>
          <p:cNvSpPr txBox="1"/>
          <p:nvPr/>
        </p:nvSpPr>
        <p:spPr>
          <a:xfrm>
            <a:off x="821530" y="2188755"/>
            <a:ext cx="56427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noProof="0" dirty="0"/>
              <a:t>It aims to turn dairy farms into systems capable of </a:t>
            </a:r>
            <a:r>
              <a:rPr lang="es-ES" b="1" i="1" noProof="0" dirty="0"/>
              <a:t>capturing carbon, improving soil and reducing emissions</a:t>
            </a:r>
            <a:r>
              <a:rPr lang="es-ES" i="1" noProof="0" dirty="0"/>
              <a:t>, using technology and applied knowledge (technology + field + analysis).</a:t>
            </a:r>
          </a:p>
        </p:txBody>
      </p:sp>
      <p:pic>
        <p:nvPicPr>
          <p:cNvPr id="6" name="Imagen 5" descr="The image depicts a map of Galicia and Asturias, highlighting sustainable practices such as carbon capture, soil health, efficient dairy farming, and digital carbon monitoring.&#10;&#10;El contenido generado por IA puede ser incorrecto.">
            <a:extLst>
              <a:ext uri="{FF2B5EF4-FFF2-40B4-BE49-F238E27FC236}">
                <a16:creationId xmlns:a16="http://schemas.microsoft.com/office/drawing/2014/main" id="{0E3A7C40-88C6-34E8-BD3F-39D95205E5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720" y="2005404"/>
            <a:ext cx="5134186" cy="288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342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0"/>
          <p:cNvSpPr/>
          <p:nvPr/>
        </p:nvSpPr>
        <p:spPr>
          <a:xfrm>
            <a:off x="594360" y="457200"/>
            <a:ext cx="713232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700" b="1" strike="noStrike" spc="-1">
                <a:solidFill>
                  <a:srgbClr val="000000"/>
                </a:solidFill>
                <a:latin typeface="Aptos Display"/>
                <a:ea typeface="Aptos Display"/>
              </a:rPr>
              <a:t>02. Participating entities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Text 1"/>
          <p:cNvSpPr/>
          <p:nvPr/>
        </p:nvSpPr>
        <p:spPr>
          <a:xfrm>
            <a:off x="612720" y="960120"/>
            <a:ext cx="6675120" cy="2559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100" b="0" strike="noStrike" spc="-1">
                <a:solidFill>
                  <a:srgbClr val="231F20"/>
                </a:solidFill>
                <a:latin typeface="Aptos"/>
              </a:rPr>
              <a:t>Beneficiary partners and collaborators</a:t>
            </a:r>
            <a:endParaRPr lang="en-US" sz="11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8" name="Image 0" descr="/mnt/data/ANCARES HORIZONTAL FONDO 4.png"/>
          <p:cNvPicPr/>
          <p:nvPr/>
        </p:nvPicPr>
        <p:blipFill>
          <a:blip r:embed="rId3"/>
          <a:stretch/>
        </p:blipFill>
        <p:spPr>
          <a:xfrm>
            <a:off x="9509760" y="384120"/>
            <a:ext cx="2148840" cy="502920"/>
          </a:xfrm>
          <a:prstGeom prst="rect">
            <a:avLst/>
          </a:prstGeom>
          <a:ln w="19080">
            <a:noFill/>
          </a:ln>
        </p:spPr>
      </p:pic>
      <p:sp>
        <p:nvSpPr>
          <p:cNvPr id="69" name="Text 2"/>
          <p:cNvSpPr/>
          <p:nvPr/>
        </p:nvSpPr>
        <p:spPr>
          <a:xfrm>
            <a:off x="777240" y="1417320"/>
            <a:ext cx="4754880" cy="3200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000000"/>
                </a:solidFill>
                <a:latin typeface="Aptos"/>
              </a:rPr>
              <a:t>Beneficiary partners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0" name="Image 1" descr="/mnt/data/logo_cetemas_color.png"/>
          <p:cNvPicPr/>
          <p:nvPr/>
        </p:nvPicPr>
        <p:blipFill>
          <a:blip r:embed="rId4"/>
          <a:stretch/>
        </p:blipFill>
        <p:spPr>
          <a:xfrm>
            <a:off x="914400" y="2103120"/>
            <a:ext cx="1381320" cy="323280"/>
          </a:xfrm>
          <a:prstGeom prst="rect">
            <a:avLst/>
          </a:prstGeom>
          <a:ln w="19080">
            <a:noFill/>
          </a:ln>
        </p:spPr>
      </p:pic>
      <p:sp>
        <p:nvSpPr>
          <p:cNvPr id="71" name="Text 3"/>
          <p:cNvSpPr/>
          <p:nvPr/>
        </p:nvSpPr>
        <p:spPr>
          <a:xfrm>
            <a:off x="777240" y="2971800"/>
            <a:ext cx="4754880" cy="3200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000000"/>
                </a:solidFill>
                <a:latin typeface="Aptos"/>
              </a:rPr>
              <a:t>Collaborators / subcontracted entities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Shape 4"/>
          <p:cNvSpPr/>
          <p:nvPr/>
        </p:nvSpPr>
        <p:spPr>
          <a:xfrm>
            <a:off x="7452360" y="1554480"/>
            <a:ext cx="3383280" cy="32918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DE12D"/>
          </a:solidFill>
          <a:ln w="12600">
            <a:solidFill>
              <a:srgbClr val="FDE12D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Text 5"/>
          <p:cNvSpPr/>
          <p:nvPr/>
        </p:nvSpPr>
        <p:spPr>
          <a:xfrm>
            <a:off x="7790760" y="1883520"/>
            <a:ext cx="2743200" cy="5029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 anchorCtr="1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00"/>
                </a:solidFill>
                <a:latin typeface="Aptos"/>
              </a:rPr>
              <a:t>Multi-actor project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Text 6"/>
          <p:cNvSpPr/>
          <p:nvPr/>
        </p:nvSpPr>
        <p:spPr>
          <a:xfrm>
            <a:off x="7818120" y="2633400"/>
            <a:ext cx="2743200" cy="13258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 anchorCtr="1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1500" b="0" strike="noStrike" spc="-1">
                <a:solidFill>
                  <a:srgbClr val="000000"/>
                </a:solidFill>
                <a:latin typeface="Aptos"/>
              </a:rPr>
              <a:t>Technology, science, the dairy sector and cooperatives working together on soil, carbon and digitalisation.</a:t>
            </a:r>
            <a:endParaRPr lang="en-U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Text 7"/>
          <p:cNvSpPr/>
          <p:nvPr/>
        </p:nvSpPr>
        <p:spPr>
          <a:xfrm>
            <a:off x="502920" y="6446520"/>
            <a:ext cx="2743200" cy="1645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650" b="0" strike="noStrike" spc="-1">
                <a:solidFill>
                  <a:srgbClr val="666666"/>
                </a:solidFill>
                <a:latin typeface="Aptos"/>
                <a:ea typeface="Aptos"/>
              </a:rPr>
              <a:t>ANCARES | Multi-Regional Operational Group</a:t>
            </a:r>
            <a:endParaRPr lang="en-US" sz="65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6" name="Imagen 19" descr="Flor de Burgos.  El contenido generado por IA puede ser incorrecto."/>
          <p:cNvPicPr/>
          <p:nvPr/>
        </p:nvPicPr>
        <p:blipFill>
          <a:blip r:embed="rId5"/>
          <a:stretch/>
        </p:blipFill>
        <p:spPr>
          <a:xfrm>
            <a:off x="2739600" y="1846080"/>
            <a:ext cx="1352520" cy="837360"/>
          </a:xfrm>
          <a:prstGeom prst="rect">
            <a:avLst/>
          </a:prstGeom>
          <a:ln w="19080">
            <a:noFill/>
          </a:ln>
        </p:spPr>
      </p:pic>
      <p:pic>
        <p:nvPicPr>
          <p:cNvPr id="77" name="Imagen 21" descr="QECA  El contenido generado por IA puede ser incorrecto."/>
          <p:cNvPicPr/>
          <p:nvPr/>
        </p:nvPicPr>
        <p:blipFill>
          <a:blip r:embed="rId6"/>
          <a:stretch/>
        </p:blipFill>
        <p:spPr>
          <a:xfrm>
            <a:off x="4430520" y="2074680"/>
            <a:ext cx="1225080" cy="392760"/>
          </a:xfrm>
          <a:prstGeom prst="rect">
            <a:avLst/>
          </a:prstGeom>
          <a:ln w="19080">
            <a:noFill/>
          </a:ln>
        </p:spPr>
      </p:pic>
      <p:pic>
        <p:nvPicPr>
          <p:cNvPr id="78" name="Imagen 23" descr="The image depicts the coat of arms of Universidad de Oviedo, featuring a shield with a blue field, a white circle, and a gold fleur-de-lis.  El contenido generado por IA puede ser incorrecto."/>
          <p:cNvPicPr/>
          <p:nvPr/>
        </p:nvPicPr>
        <p:blipFill>
          <a:blip r:embed="rId7"/>
          <a:stretch/>
        </p:blipFill>
        <p:spPr>
          <a:xfrm>
            <a:off x="4412160" y="3837240"/>
            <a:ext cx="1255680" cy="925560"/>
          </a:xfrm>
          <a:prstGeom prst="rect">
            <a:avLst/>
          </a:prstGeom>
          <a:ln w="19080">
            <a:noFill/>
          </a:ln>
        </p:spPr>
      </p:pic>
      <p:pic>
        <p:nvPicPr>
          <p:cNvPr id="79" name="Imagen 25" descr="The image displays the emblem of the Universidad de Santiago de Compostela, featuring the regional coat of arms of Galicia.  El contenido generado por IA puede ser incorrecto."/>
          <p:cNvPicPr/>
          <p:nvPr/>
        </p:nvPicPr>
        <p:blipFill>
          <a:blip r:embed="rId8"/>
          <a:stretch/>
        </p:blipFill>
        <p:spPr>
          <a:xfrm>
            <a:off x="2295720" y="3542040"/>
            <a:ext cx="2116440" cy="1378800"/>
          </a:xfrm>
          <a:prstGeom prst="rect">
            <a:avLst/>
          </a:prstGeom>
          <a:ln w="19080">
            <a:noFill/>
          </a:ln>
        </p:spPr>
      </p:pic>
      <p:pic>
        <p:nvPicPr>
          <p:cNvPr id="80" name="Imagen 27" descr="Innovation Office  El contenido generado por IA puede ser incorrecto."/>
          <p:cNvPicPr/>
          <p:nvPr/>
        </p:nvPicPr>
        <p:blipFill>
          <a:blip r:embed="rId9"/>
          <a:stretch/>
        </p:blipFill>
        <p:spPr>
          <a:xfrm>
            <a:off x="656280" y="3429000"/>
            <a:ext cx="1538640" cy="1538640"/>
          </a:xfrm>
          <a:prstGeom prst="rect">
            <a:avLst/>
          </a:prstGeom>
          <a:ln w="19080">
            <a:noFill/>
          </a:ln>
        </p:spPr>
      </p:pic>
      <p:grpSp>
        <p:nvGrpSpPr>
          <p:cNvPr id="81" name="Grupo 28"/>
          <p:cNvGrpSpPr/>
          <p:nvPr/>
        </p:nvGrpSpPr>
        <p:grpSpPr>
          <a:xfrm>
            <a:off x="7226640" y="6206760"/>
            <a:ext cx="4530960" cy="450720"/>
            <a:chOff x="7226640" y="6206760"/>
            <a:chExt cx="4530960" cy="450720"/>
          </a:xfrm>
        </p:grpSpPr>
        <p:pic>
          <p:nvPicPr>
            <p:cNvPr id="82" name="Imagen 29" descr="The image depicts the flag of Spain with the Spanish Ministry of Agriculture, Fisheries, and Food.  El contenido generado por IA puede ser incorrecto."/>
            <p:cNvPicPr/>
            <p:nvPr/>
          </p:nvPicPr>
          <p:blipFill>
            <a:blip r:embed="rId10"/>
            <a:stretch/>
          </p:blipFill>
          <p:spPr>
            <a:xfrm>
              <a:off x="9723960" y="6209640"/>
              <a:ext cx="2033640" cy="447840"/>
            </a:xfrm>
            <a:prstGeom prst="rect">
              <a:avLst/>
            </a:prstGeom>
            <a:ln w="19080">
              <a:noFill/>
            </a:ln>
          </p:spPr>
        </p:pic>
        <p:pic>
          <p:nvPicPr>
            <p:cNvPr id="83" name="Imagen 30" descr="Cofinanciado por la Uniￃﾳn Europea  El contenido generado por IA puede ser incorrecto."/>
            <p:cNvPicPr/>
            <p:nvPr/>
          </p:nvPicPr>
          <p:blipFill>
            <a:blip r:embed="rId11"/>
            <a:stretch/>
          </p:blipFill>
          <p:spPr>
            <a:xfrm>
              <a:off x="7226640" y="6206760"/>
              <a:ext cx="2512800" cy="450720"/>
            </a:xfrm>
            <a:prstGeom prst="rect">
              <a:avLst/>
            </a:prstGeom>
            <a:ln w="1908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486804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0"/>
          <p:cNvSpPr/>
          <p:nvPr/>
        </p:nvSpPr>
        <p:spPr>
          <a:xfrm>
            <a:off x="594360" y="457200"/>
            <a:ext cx="713232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700" b="1" strike="noStrike" spc="-1">
                <a:solidFill>
                  <a:srgbClr val="000000"/>
                </a:solidFill>
                <a:latin typeface="Aptos Display"/>
                <a:ea typeface="Aptos Display"/>
              </a:rPr>
              <a:t>03. Activities and methodology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Text 1"/>
          <p:cNvSpPr/>
          <p:nvPr/>
        </p:nvSpPr>
        <p:spPr>
          <a:xfrm>
            <a:off x="612720" y="960120"/>
            <a:ext cx="6675120" cy="2559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100" b="0" strike="noStrike" spc="-1" noProof="0">
                <a:solidFill>
                  <a:srgbClr val="231F20"/>
                </a:solidFill>
                <a:latin typeface="Aptos"/>
              </a:rPr>
              <a:t>38 technical activities spread over two periods (2026-2029)</a:t>
            </a:r>
            <a:endParaRPr lang="es-ES" sz="1100" b="0" strike="noStrike" spc="-1" noProof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5" name="Image 0" descr="/mnt/data/ANCARES HORIZONTAL FONDO 4.png"/>
          <p:cNvPicPr/>
          <p:nvPr/>
        </p:nvPicPr>
        <p:blipFill>
          <a:blip r:embed="rId3"/>
          <a:stretch/>
        </p:blipFill>
        <p:spPr>
          <a:xfrm>
            <a:off x="9509760" y="384120"/>
            <a:ext cx="2148840" cy="502920"/>
          </a:xfrm>
          <a:prstGeom prst="rect">
            <a:avLst/>
          </a:prstGeom>
          <a:ln w="19080">
            <a:noFill/>
          </a:ln>
        </p:spPr>
      </p:pic>
      <p:sp>
        <p:nvSpPr>
          <p:cNvPr id="56" name="Shape 2"/>
          <p:cNvSpPr/>
          <p:nvPr/>
        </p:nvSpPr>
        <p:spPr>
          <a:xfrm>
            <a:off x="685800" y="1417320"/>
            <a:ext cx="5074920" cy="44348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7F7F7"/>
          </a:solidFill>
          <a:ln w="12600">
            <a:solidFill>
              <a:srgbClr val="E5E5E5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endParaRPr lang="es-ES" sz="1800" b="0" strike="noStrike" spc="-1" noProof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Shape 3"/>
          <p:cNvSpPr/>
          <p:nvPr/>
        </p:nvSpPr>
        <p:spPr>
          <a:xfrm>
            <a:off x="6419160" y="1417320"/>
            <a:ext cx="5074920" cy="44348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7F7F7"/>
          </a:solidFill>
          <a:ln w="12600">
            <a:solidFill>
              <a:srgbClr val="E5E5E5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endParaRPr lang="es-ES" sz="18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Text 4"/>
          <p:cNvSpPr/>
          <p:nvPr/>
        </p:nvSpPr>
        <p:spPr>
          <a:xfrm>
            <a:off x="960120" y="1719000"/>
            <a:ext cx="4434840" cy="3474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2400" b="1" strike="noStrike" spc="-1" noProof="0">
                <a:solidFill>
                  <a:srgbClr val="000000"/>
                </a:solidFill>
                <a:latin typeface="Aptos"/>
              </a:rPr>
              <a:t>Technical implementation</a:t>
            </a:r>
            <a:endParaRPr lang="es-ES" sz="2400" b="0" strike="noStrike" spc="-1" noProof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Text 5"/>
          <p:cNvSpPr/>
          <p:nvPr/>
        </p:nvSpPr>
        <p:spPr>
          <a:xfrm>
            <a:off x="6693480" y="1719000"/>
            <a:ext cx="4434840" cy="3474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2400" b="1" strike="noStrike" spc="-1" noProof="0">
                <a:solidFill>
                  <a:srgbClr val="000000"/>
                </a:solidFill>
                <a:latin typeface="Aptos"/>
              </a:rPr>
              <a:t>Dissemination and transfer</a:t>
            </a:r>
            <a:endParaRPr lang="es-ES" sz="2400" b="0" strike="noStrike" spc="-1" noProof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Text 6"/>
          <p:cNvSpPr/>
          <p:nvPr/>
        </p:nvSpPr>
        <p:spPr>
          <a:xfrm>
            <a:off x="960120" y="2331719"/>
            <a:ext cx="4434840" cy="282130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s-ES" sz="1700" b="0" strike="noStrike" spc="-1" noProof="0" dirty="0">
                <a:solidFill>
                  <a:srgbClr val="231F20"/>
                </a:solidFill>
                <a:latin typeface="Aptos"/>
              </a:rPr>
              <a:t>• Territorial mapping and field data collection (R1)</a:t>
            </a:r>
          </a:p>
          <a:p>
            <a:pPr>
              <a:lnSpc>
                <a:spcPct val="100000"/>
              </a:lnSpc>
            </a:pPr>
            <a:endParaRPr lang="es-ES" sz="1700" b="0" strike="noStrike" spc="-1" noProof="0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700" b="0" strike="noStrike" spc="-1" noProof="0" dirty="0">
                <a:solidFill>
                  <a:srgbClr val="231F20"/>
                </a:solidFill>
                <a:latin typeface="Aptos"/>
              </a:rPr>
              <a:t>• </a:t>
            </a:r>
            <a:r>
              <a:rPr lang="es-ES" sz="1700" b="0" strike="noStrike" spc="-1" noProof="0" dirty="0" err="1">
                <a:solidFill>
                  <a:srgbClr val="231F20"/>
                </a:solidFill>
                <a:latin typeface="Aptos"/>
              </a:rPr>
              <a:t>Ideotypes</a:t>
            </a:r>
            <a:r>
              <a:rPr lang="es-ES" sz="1700" b="0" strike="noStrike" spc="-1" noProof="0" dirty="0">
                <a:solidFill>
                  <a:srgbClr val="231F20"/>
                </a:solidFill>
                <a:latin typeface="Aptos"/>
              </a:rPr>
              <a:t> of farms and validation Focus Groups (R2, R5)</a:t>
            </a:r>
          </a:p>
          <a:p>
            <a:pPr>
              <a:lnSpc>
                <a:spcPct val="100000"/>
              </a:lnSpc>
            </a:pPr>
            <a:endParaRPr lang="es-ES" sz="1700" b="0" strike="noStrike" spc="-1" noProof="0" dirty="0">
              <a:solidFill>
                <a:srgbClr val="231F20"/>
              </a:solidFill>
              <a:latin typeface="Aptos"/>
            </a:endParaRPr>
          </a:p>
          <a:p>
            <a:r>
              <a:rPr lang="es-ES" sz="1700" b="0" strike="noStrike" spc="-1" noProof="0" dirty="0">
                <a:solidFill>
                  <a:srgbClr val="231F20"/>
                </a:solidFill>
                <a:latin typeface="Aptos"/>
              </a:rPr>
              <a:t>• Physical</a:t>
            </a:r>
            <a:r>
              <a:rPr lang="es-ES" sz="1700" spc="-1" noProof="0" dirty="0">
                <a:solidFill>
                  <a:srgbClr val="231F20"/>
                </a:solidFill>
                <a:latin typeface="Aptos"/>
              </a:rPr>
              <a:t>, chemical and biological characterisation of soils in Asturias and Galicia </a:t>
            </a:r>
            <a:r>
              <a:rPr lang="es-ES" sz="1700" b="0" strike="noStrike" spc="-1" noProof="0" dirty="0">
                <a:solidFill>
                  <a:srgbClr val="231F20"/>
                </a:solidFill>
                <a:latin typeface="Aptos"/>
              </a:rPr>
              <a:t>(R3)</a:t>
            </a:r>
          </a:p>
          <a:p>
            <a:endParaRPr lang="es-ES" sz="1700" b="0" strike="noStrike" spc="-1" noProof="0" dirty="0">
              <a:solidFill>
                <a:srgbClr val="231F20"/>
              </a:solidFill>
              <a:latin typeface="Aptos"/>
            </a:endParaRPr>
          </a:p>
          <a:p>
            <a:r>
              <a:rPr lang="es-ES" sz="1700" b="0" strike="noStrike" spc="-1" noProof="0" dirty="0">
                <a:solidFill>
                  <a:srgbClr val="231F20"/>
                </a:solidFill>
                <a:latin typeface="Aptos"/>
              </a:rPr>
              <a:t>• Predictive algorithm and scaling up to the territorial base (R6)</a:t>
            </a:r>
          </a:p>
          <a:p>
            <a:endParaRPr lang="es-ES" sz="1700" b="0" strike="noStrike" spc="-1" noProof="0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700" b="0" strike="noStrike" spc="-1" noProof="0" dirty="0">
                <a:solidFill>
                  <a:srgbClr val="231F20"/>
                </a:solidFill>
                <a:latin typeface="Aptos"/>
              </a:rPr>
              <a:t>• Carbon stocks, pilot plots and digital tool (R4, R7, R8)</a:t>
            </a:r>
            <a:endParaRPr lang="es-ES" sz="17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Text 7"/>
          <p:cNvSpPr/>
          <p:nvPr/>
        </p:nvSpPr>
        <p:spPr>
          <a:xfrm>
            <a:off x="6693480" y="2331720"/>
            <a:ext cx="4434840" cy="25603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s-ES" sz="1700" b="0" strike="noStrike" spc="-1" noProof="0" dirty="0">
                <a:solidFill>
                  <a:srgbClr val="231F20"/>
                </a:solidFill>
                <a:latin typeface="Aptos"/>
              </a:rPr>
              <a:t>• Dissemination and communication </a:t>
            </a:r>
            <a:r>
              <a:rPr lang="es-ES" sz="1700" spc="-1" dirty="0">
                <a:solidFill>
                  <a:srgbClr val="231F20"/>
                </a:solidFill>
                <a:latin typeface="Aptos"/>
              </a:rPr>
              <a:t>to the general public: promotional </a:t>
            </a:r>
            <a:r>
              <a:rPr lang="es-ES" sz="1700" b="0" strike="noStrike" spc="-1" noProof="0" dirty="0">
                <a:solidFill>
                  <a:srgbClr val="231F20"/>
                </a:solidFill>
                <a:latin typeface="Aptos"/>
              </a:rPr>
              <a:t>materials, website, social media, articles and launch event (RD1)</a:t>
            </a:r>
          </a:p>
          <a:p>
            <a:pPr>
              <a:lnSpc>
                <a:spcPct val="100000"/>
              </a:lnSpc>
            </a:pPr>
            <a:endParaRPr lang="es-ES" sz="1700" b="0" strike="noStrike" spc="-1" noProof="0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700" b="0" strike="noStrike" spc="-1" noProof="0" dirty="0">
                <a:solidFill>
                  <a:srgbClr val="231F20"/>
                </a:solidFill>
                <a:latin typeface="Aptos"/>
              </a:rPr>
              <a:t>• Implementation and transfer in the sector: technical demonstration events</a:t>
            </a:r>
            <a:r>
              <a:rPr lang="es-ES" sz="1700" spc="-1" noProof="0" dirty="0">
                <a:solidFill>
                  <a:srgbClr val="231F20"/>
                </a:solidFill>
                <a:latin typeface="Aptos"/>
              </a:rPr>
              <a:t>, audiovisual shorts</a:t>
            </a:r>
            <a:r>
              <a:rPr lang="es-ES" sz="1700" b="0" strike="noStrike" spc="-1" noProof="0" dirty="0">
                <a:solidFill>
                  <a:srgbClr val="231F20"/>
                </a:solidFill>
                <a:latin typeface="Aptos"/>
              </a:rPr>
              <a:t> and mid-term </a:t>
            </a:r>
            <a:r>
              <a:rPr lang="es-ES" sz="1700" b="0" strike="noStrike" spc="-1" noProof="0" dirty="0" err="1">
                <a:solidFill>
                  <a:srgbClr val="231F20"/>
                </a:solidFill>
                <a:latin typeface="Aptos"/>
              </a:rPr>
              <a:t>webinar</a:t>
            </a:r>
            <a:r>
              <a:rPr lang="es-ES" sz="1700" b="0" strike="noStrike" spc="-1" noProof="0" dirty="0">
                <a:solidFill>
                  <a:srgbClr val="231F20"/>
                </a:solidFill>
                <a:latin typeface="Aptos"/>
              </a:rPr>
              <a:t> (RD2)</a:t>
            </a:r>
          </a:p>
          <a:p>
            <a:pPr>
              <a:lnSpc>
                <a:spcPct val="100000"/>
              </a:lnSpc>
            </a:pPr>
            <a:endParaRPr lang="es-ES" sz="1700" b="0" strike="noStrike" spc="-1" noProof="0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700" b="0" strike="noStrike" spc="-1" noProof="0" dirty="0">
                <a:solidFill>
                  <a:srgbClr val="231F20"/>
                </a:solidFill>
                <a:latin typeface="Aptos"/>
              </a:rPr>
              <a:t>• Publications, Innovation </a:t>
            </a:r>
            <a:r>
              <a:rPr lang="es-ES" sz="1700" b="0" strike="noStrike" spc="-1" noProof="0" dirty="0" err="1">
                <a:solidFill>
                  <a:srgbClr val="231F20"/>
                </a:solidFill>
                <a:latin typeface="Aptos"/>
              </a:rPr>
              <a:t>Factsheets</a:t>
            </a:r>
            <a:r>
              <a:rPr lang="es-ES" sz="1700" b="0" strike="noStrike" spc="-1" noProof="0" dirty="0">
                <a:solidFill>
                  <a:srgbClr val="231F20"/>
                </a:solidFill>
                <a:latin typeface="Aptos"/>
              </a:rPr>
              <a:t> and final event in Madrid</a:t>
            </a:r>
            <a:endParaRPr lang="es-ES" sz="17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Text 8"/>
          <p:cNvSpPr/>
          <p:nvPr/>
        </p:nvSpPr>
        <p:spPr>
          <a:xfrm>
            <a:off x="502920" y="6446520"/>
            <a:ext cx="2743200" cy="1645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650" b="0" strike="noStrike" spc="-1">
                <a:solidFill>
                  <a:srgbClr val="666666"/>
                </a:solidFill>
                <a:latin typeface="Aptos"/>
                <a:ea typeface="Aptos"/>
              </a:rPr>
              <a:t>ANCARES | Multi-Regional Operational Group</a:t>
            </a:r>
            <a:endParaRPr lang="en-US" sz="65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63" name="Grupo 13"/>
          <p:cNvGrpSpPr/>
          <p:nvPr/>
        </p:nvGrpSpPr>
        <p:grpSpPr>
          <a:xfrm>
            <a:off x="7226640" y="6206760"/>
            <a:ext cx="4530960" cy="450720"/>
            <a:chOff x="7226640" y="6206760"/>
            <a:chExt cx="4530960" cy="450720"/>
          </a:xfrm>
        </p:grpSpPr>
        <p:pic>
          <p:nvPicPr>
            <p:cNvPr id="64" name="Imagen 14" descr="The image depicts the flag of Spain with the Spanish Ministry of Agriculture, Fisheries, and Food.  El contenido generado por IA puede ser incorrecto."/>
            <p:cNvPicPr/>
            <p:nvPr/>
          </p:nvPicPr>
          <p:blipFill>
            <a:blip r:embed="rId4"/>
            <a:stretch/>
          </p:blipFill>
          <p:spPr>
            <a:xfrm>
              <a:off x="9723960" y="6209640"/>
              <a:ext cx="2033640" cy="447840"/>
            </a:xfrm>
            <a:prstGeom prst="rect">
              <a:avLst/>
            </a:prstGeom>
            <a:ln w="19080">
              <a:noFill/>
            </a:ln>
          </p:spPr>
        </p:pic>
        <p:pic>
          <p:nvPicPr>
            <p:cNvPr id="65" name="Imagen 15" descr="Cofinanciado por la Uniￃﾳn Europea  El contenido generado por IA puede ser incorrecto."/>
            <p:cNvPicPr/>
            <p:nvPr/>
          </p:nvPicPr>
          <p:blipFill>
            <a:blip r:embed="rId5"/>
            <a:stretch/>
          </p:blipFill>
          <p:spPr>
            <a:xfrm>
              <a:off x="7226640" y="6206760"/>
              <a:ext cx="2512800" cy="450720"/>
            </a:xfrm>
            <a:prstGeom prst="rect">
              <a:avLst/>
            </a:prstGeom>
            <a:ln w="1908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585969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 0"/>
          <p:cNvSpPr/>
          <p:nvPr/>
        </p:nvSpPr>
        <p:spPr>
          <a:xfrm>
            <a:off x="594360" y="457200"/>
            <a:ext cx="713232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700" b="1" strike="noStrike" spc="-1">
                <a:solidFill>
                  <a:srgbClr val="000000"/>
                </a:solidFill>
                <a:latin typeface="Aptos Display"/>
                <a:ea typeface="Aptos Display"/>
              </a:rPr>
              <a:t>04. Progress / results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Text 1"/>
          <p:cNvSpPr/>
          <p:nvPr/>
        </p:nvSpPr>
        <p:spPr>
          <a:xfrm>
            <a:off x="612720" y="960120"/>
            <a:ext cx="6675120" cy="2559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100" b="0" strike="noStrike" spc="-1">
                <a:solidFill>
                  <a:srgbClr val="231F20"/>
                </a:solidFill>
                <a:latin typeface="Aptos"/>
              </a:rPr>
              <a:t>Period 1 milestones as of June 2026</a:t>
            </a:r>
            <a:endParaRPr lang="en-US" sz="11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6" name="Image 0" descr="/mnt/data/ANCARES HORIZONTAL FONDO 4.png"/>
          <p:cNvPicPr/>
          <p:nvPr/>
        </p:nvPicPr>
        <p:blipFill>
          <a:blip r:embed="rId3"/>
          <a:stretch/>
        </p:blipFill>
        <p:spPr>
          <a:xfrm>
            <a:off x="9509760" y="384120"/>
            <a:ext cx="2148840" cy="502920"/>
          </a:xfrm>
          <a:prstGeom prst="rect">
            <a:avLst/>
          </a:prstGeom>
          <a:ln w="19080">
            <a:noFill/>
          </a:ln>
        </p:spPr>
      </p:pic>
      <p:graphicFrame>
        <p:nvGraphicFramePr>
          <p:cNvPr id="87" name="Table 0"/>
          <p:cNvGraphicFramePr/>
          <p:nvPr/>
        </p:nvGraphicFramePr>
        <p:xfrm>
          <a:off x="836440" y="1335150"/>
          <a:ext cx="10561320" cy="4421700"/>
        </p:xfrm>
        <a:graphic>
          <a:graphicData uri="http://schemas.openxmlformats.org/drawingml/2006/table">
            <a:tbl>
              <a:tblPr/>
              <a:tblGrid>
                <a:gridCol w="4002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8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9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10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3150">
                <a:tc>
                  <a:txBody>
                    <a:bodyPr/>
                    <a:lstStyle/>
                    <a:p>
                      <a:r>
                        <a:rPr lang="es-ES" sz="1400" b="1" strike="noStrike" spc="-1" noProof="0" dirty="0">
                          <a:solidFill>
                            <a:srgbClr val="000000"/>
                          </a:solidFill>
                          <a:latin typeface="Aptos"/>
                          <a:ea typeface="Aptos"/>
                        </a:rPr>
                        <a:t>Activity</a:t>
                      </a:r>
                      <a:endParaRPr lang="es-ES" sz="1400" b="0" strike="noStrike" spc="-1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080" marR="73080">
                    <a:lnL w="25200">
                      <a:solidFill>
                        <a:srgbClr val="CCCCCC"/>
                      </a:solidFill>
                      <a:prstDash val="solid"/>
                    </a:lnL>
                    <a:lnR w="25200">
                      <a:solidFill>
                        <a:srgbClr val="CCCCCC"/>
                      </a:solidFill>
                      <a:prstDash val="soli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>
                      <a:solidFill>
                        <a:srgbClr val="CCCCCC"/>
                      </a:solidFill>
                      <a:prstDash val="solid"/>
                    </a:lnB>
                    <a:solidFill>
                      <a:srgbClr val="FDE1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1" strike="noStrike" spc="-1" noProof="0" dirty="0">
                          <a:solidFill>
                            <a:srgbClr val="000000"/>
                          </a:solidFill>
                          <a:latin typeface="Aptos"/>
                          <a:ea typeface="Aptos"/>
                        </a:rPr>
                        <a:t>Result</a:t>
                      </a:r>
                      <a:endParaRPr lang="es-ES" sz="1400" b="0" strike="noStrike" spc="-1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080" marR="73080">
                    <a:lnL w="25200">
                      <a:solidFill>
                        <a:srgbClr val="CCCCCC"/>
                      </a:solidFill>
                      <a:prstDash val="solid"/>
                    </a:lnL>
                    <a:lnR w="25200">
                      <a:solidFill>
                        <a:srgbClr val="CCCCCC"/>
                      </a:solidFill>
                      <a:prstDash val="soli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>
                      <a:solidFill>
                        <a:srgbClr val="CCCCCC"/>
                      </a:solidFill>
                      <a:prstDash val="solid"/>
                    </a:lnB>
                    <a:solidFill>
                      <a:srgbClr val="FDE1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1" strike="noStrike" spc="-1" noProof="0" dirty="0">
                          <a:solidFill>
                            <a:srgbClr val="000000"/>
                          </a:solidFill>
                          <a:latin typeface="Aptos"/>
                          <a:ea typeface="Aptos"/>
                        </a:rPr>
                        <a:t>Period</a:t>
                      </a:r>
                      <a:endParaRPr lang="es-ES" sz="1400" b="0" strike="noStrike" spc="-1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080" marR="73080">
                    <a:lnL w="25200">
                      <a:solidFill>
                        <a:srgbClr val="CCCCCC"/>
                      </a:solidFill>
                      <a:prstDash val="solid"/>
                    </a:lnL>
                    <a:lnR w="25200">
                      <a:solidFill>
                        <a:srgbClr val="CCCCCC"/>
                      </a:solidFill>
                      <a:prstDash val="soli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>
                      <a:solidFill>
                        <a:srgbClr val="CCCCCC"/>
                      </a:solidFill>
                      <a:prstDash val="solid"/>
                    </a:lnB>
                    <a:solidFill>
                      <a:srgbClr val="FDE1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1" strike="noStrike" spc="-1" noProof="0" dirty="0">
                          <a:solidFill>
                            <a:srgbClr val="000000"/>
                          </a:solidFill>
                          <a:latin typeface="Aptos"/>
                          <a:ea typeface="Aptos"/>
                        </a:rPr>
                        <a:t>Status</a:t>
                      </a:r>
                      <a:endParaRPr lang="es-ES" sz="1400" b="0" strike="noStrike" spc="-1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080" marR="73080">
                    <a:lnL w="25200">
                      <a:solidFill>
                        <a:srgbClr val="CCCCCC"/>
                      </a:solidFill>
                      <a:prstDash val="solid"/>
                    </a:lnL>
                    <a:lnR w="25200">
                      <a:solidFill>
                        <a:srgbClr val="CCCCCC"/>
                      </a:solidFill>
                      <a:prstDash val="soli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>
                      <a:solidFill>
                        <a:srgbClr val="CCCCCC"/>
                      </a:solidFill>
                      <a:prstDash val="solid"/>
                    </a:lnB>
                    <a:solidFill>
                      <a:srgbClr val="FDE1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960">
                <a:tc>
                  <a:txBody>
                    <a:bodyPr/>
                    <a:lstStyle/>
                    <a:p>
                      <a:r>
                        <a:rPr lang="es-ES" sz="1400" b="0" strike="noStrike" spc="-1" noProof="0" dirty="0">
                          <a:solidFill>
                            <a:srgbClr val="231F20"/>
                          </a:solidFill>
                          <a:latin typeface="Aptos"/>
                          <a:ea typeface="Aptos"/>
                        </a:rPr>
                        <a:t>Territorial mapping tool</a:t>
                      </a:r>
                      <a:endParaRPr lang="es-ES" sz="1400" b="0" strike="noStrike" spc="-1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080" marR="73080" anchor="ctr">
                    <a:lnL w="25200">
                      <a:solidFill>
                        <a:srgbClr val="CCCCCC"/>
                      </a:solidFill>
                      <a:prstDash val="solid"/>
                    </a:lnL>
                    <a:lnR w="25200">
                      <a:solidFill>
                        <a:srgbClr val="CCCCCC"/>
                      </a:solidFill>
                      <a:prstDash val="soli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0" strike="noStrike" spc="-1" noProof="0" dirty="0">
                          <a:solidFill>
                            <a:srgbClr val="231F20"/>
                          </a:solidFill>
                          <a:latin typeface="Aptos"/>
                          <a:ea typeface="Aptos"/>
                        </a:rPr>
                        <a:t>R1</a:t>
                      </a:r>
                      <a:endParaRPr lang="es-ES" sz="1400" b="0" strike="noStrike" spc="-1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080" marR="73080" anchor="ctr">
                    <a:lnL w="25200">
                      <a:solidFill>
                        <a:srgbClr val="CCCCCC"/>
                      </a:solidFill>
                      <a:prstDash val="solid"/>
                    </a:lnL>
                    <a:lnR w="25200">
                      <a:solidFill>
                        <a:srgbClr val="CCCCCC"/>
                      </a:solidFill>
                      <a:prstDash val="soli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0" strike="noStrike" spc="-1" noProof="0" dirty="0">
                          <a:solidFill>
                            <a:srgbClr val="231F20"/>
                          </a:solidFill>
                          <a:latin typeface="Aptos"/>
                          <a:ea typeface="Aptos"/>
                        </a:rPr>
                        <a:t>Jan - Nov 2026</a:t>
                      </a:r>
                      <a:endParaRPr lang="es-ES" sz="1400" b="0" strike="noStrike" spc="-1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080" marR="73080" anchor="ctr">
                    <a:lnL w="25200">
                      <a:solidFill>
                        <a:srgbClr val="CCCCCC"/>
                      </a:solidFill>
                      <a:prstDash val="solid"/>
                    </a:lnL>
                    <a:lnR w="25200">
                      <a:solidFill>
                        <a:srgbClr val="CCCCCC"/>
                      </a:solidFill>
                      <a:prstDash val="soli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0" strike="noStrike" spc="-1" noProof="0" dirty="0">
                          <a:solidFill>
                            <a:srgbClr val="231F20"/>
                          </a:solidFill>
                          <a:latin typeface="Aptos"/>
                          <a:ea typeface="Aptos"/>
                        </a:rPr>
                        <a:t>In progress</a:t>
                      </a:r>
                      <a:endParaRPr lang="es-ES" sz="1400" b="0" strike="noStrike" spc="-1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080" marR="73080" anchor="ctr">
                    <a:lnL w="25200">
                      <a:solidFill>
                        <a:srgbClr val="CCCCCC"/>
                      </a:solidFill>
                      <a:prstDash val="solid"/>
                    </a:lnL>
                    <a:lnR w="25200">
                      <a:solidFill>
                        <a:srgbClr val="CCCCCC"/>
                      </a:solidFill>
                      <a:prstDash val="soli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960">
                <a:tc>
                  <a:txBody>
                    <a:bodyPr/>
                    <a:lstStyle/>
                    <a:p>
                      <a:r>
                        <a:rPr lang="es-ES" sz="1400" b="0" strike="noStrike" spc="-1" noProof="0" dirty="0">
                          <a:solidFill>
                            <a:srgbClr val="231F20"/>
                          </a:solidFill>
                          <a:latin typeface="Aptos"/>
                          <a:ea typeface="Aptos"/>
                        </a:rPr>
                        <a:t>Identification of </a:t>
                      </a:r>
                      <a:r>
                        <a:rPr lang="es-ES" sz="1400" b="0" strike="noStrike" spc="-1" noProof="0" dirty="0" err="1">
                          <a:solidFill>
                            <a:srgbClr val="231F20"/>
                          </a:solidFill>
                          <a:latin typeface="Aptos"/>
                          <a:ea typeface="Aptos"/>
                        </a:rPr>
                        <a:t>ideotypes</a:t>
                      </a:r>
                      <a:r>
                        <a:rPr lang="es-ES" sz="1400" b="0" strike="noStrike" spc="-1" noProof="0" dirty="0">
                          <a:solidFill>
                            <a:srgbClr val="231F20"/>
                          </a:solidFill>
                          <a:latin typeface="Aptos"/>
                          <a:ea typeface="Aptos"/>
                        </a:rPr>
                        <a:t> of farms</a:t>
                      </a:r>
                      <a:endParaRPr lang="es-ES" sz="1400" b="0" strike="noStrike" spc="-1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080" marR="73080" anchor="ctr">
                    <a:lnL w="25200">
                      <a:solidFill>
                        <a:srgbClr val="CCCCCC"/>
                      </a:solidFill>
                      <a:prstDash val="solid"/>
                    </a:lnL>
                    <a:lnR w="25200">
                      <a:solidFill>
                        <a:srgbClr val="CCCCCC"/>
                      </a:solidFill>
                      <a:prstDash val="soli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0" strike="noStrike" spc="-1" noProof="0" dirty="0">
                          <a:solidFill>
                            <a:srgbClr val="231F20"/>
                          </a:solidFill>
                          <a:latin typeface="Aptos"/>
                          <a:ea typeface="Aptos"/>
                        </a:rPr>
                        <a:t>R2</a:t>
                      </a:r>
                      <a:endParaRPr lang="es-ES" sz="1400" b="0" strike="noStrike" spc="-1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080" marR="73080" anchor="ctr">
                    <a:lnL w="25200">
                      <a:solidFill>
                        <a:srgbClr val="CCCCCC"/>
                      </a:solidFill>
                      <a:prstDash val="solid"/>
                    </a:lnL>
                    <a:lnR w="25200">
                      <a:solidFill>
                        <a:srgbClr val="CCCCCC"/>
                      </a:solidFill>
                      <a:prstDash val="soli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0" strike="noStrike" kern="1200" spc="-1" noProof="0" dirty="0">
                          <a:solidFill>
                            <a:srgbClr val="231F20"/>
                          </a:solidFill>
                          <a:latin typeface="Aptos"/>
                          <a:ea typeface="Aptos"/>
                          <a:cs typeface="+mn-cs"/>
                        </a:rPr>
                        <a:t>Jan - Dec 2026</a:t>
                      </a:r>
                      <a:endParaRPr lang="es-ES" sz="1400" b="0" strike="noStrike" kern="1200" spc="-1" noProof="0" dirty="0">
                        <a:solidFill>
                          <a:srgbClr val="231F20"/>
                        </a:solidFill>
                        <a:latin typeface="Aptos"/>
                        <a:cs typeface="+mn-cs"/>
                      </a:endParaRPr>
                    </a:p>
                  </a:txBody>
                  <a:tcPr marL="73080" marR="73080" anchor="ctr">
                    <a:lnL w="25200">
                      <a:solidFill>
                        <a:srgbClr val="CCCCCC"/>
                      </a:solidFill>
                      <a:prstDash val="solid"/>
                    </a:lnL>
                    <a:lnR w="25200">
                      <a:solidFill>
                        <a:srgbClr val="CCCCCC"/>
                      </a:solidFill>
                      <a:prstDash val="soli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0" strike="noStrike" spc="-1" noProof="0" dirty="0">
                          <a:solidFill>
                            <a:srgbClr val="231F20"/>
                          </a:solidFill>
                          <a:latin typeface="Aptos"/>
                          <a:ea typeface="Aptos"/>
                        </a:rPr>
                        <a:t>In progress</a:t>
                      </a:r>
                      <a:endParaRPr lang="es-ES" sz="1400" b="0" strike="noStrike" spc="-1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080" marR="73080" anchor="ctr">
                    <a:lnL w="25200">
                      <a:solidFill>
                        <a:srgbClr val="CCCCCC"/>
                      </a:solidFill>
                      <a:prstDash val="solid"/>
                    </a:lnL>
                    <a:lnR w="25200">
                      <a:solidFill>
                        <a:srgbClr val="CCCCCC"/>
                      </a:solidFill>
                      <a:prstDash val="soli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240">
                <a:tc>
                  <a:txBody>
                    <a:bodyPr/>
                    <a:lstStyle/>
                    <a:p>
                      <a:r>
                        <a:rPr lang="es-ES" sz="1400" b="0" strike="noStrike" kern="1200" spc="-1" noProof="0" dirty="0">
                          <a:solidFill>
                            <a:srgbClr val="231F20"/>
                          </a:solidFill>
                          <a:latin typeface="Aptos"/>
                          <a:ea typeface="+mn-ea"/>
                          <a:cs typeface="+mn-cs"/>
                        </a:rPr>
                        <a:t>Soil sampling </a:t>
                      </a:r>
                      <a:r>
                        <a:rPr lang="es-ES" sz="1400" b="0" strike="noStrike" spc="-1" noProof="0" dirty="0">
                          <a:solidFill>
                            <a:srgbClr val="231F20"/>
                          </a:solidFill>
                          <a:latin typeface="Aptos"/>
                        </a:rPr>
                        <a:t>in Asturias</a:t>
                      </a:r>
                      <a:endParaRPr lang="es-ES" sz="1400" b="0" strike="noStrike" spc="-1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080" marR="73080" anchor="ctr">
                    <a:lnL w="25200">
                      <a:solidFill>
                        <a:srgbClr val="CCCCCC"/>
                      </a:solidFill>
                      <a:prstDash val="solid"/>
                    </a:lnL>
                    <a:lnR w="25200">
                      <a:solidFill>
                        <a:srgbClr val="CCCCCC"/>
                      </a:solidFill>
                      <a:prstDash val="soli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0" strike="noStrike" spc="-1" noProof="0" dirty="0">
                          <a:solidFill>
                            <a:srgbClr val="231F20"/>
                          </a:solidFill>
                          <a:latin typeface="Aptos"/>
                          <a:ea typeface="Aptos"/>
                        </a:rPr>
                        <a:t>R3</a:t>
                      </a:r>
                      <a:endParaRPr lang="es-ES" sz="1400" b="0" strike="noStrike" spc="-1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080" marR="73080" anchor="ctr">
                    <a:lnL w="25200">
                      <a:solidFill>
                        <a:srgbClr val="CCCCCC"/>
                      </a:solidFill>
                      <a:prstDash val="solid"/>
                    </a:lnL>
                    <a:lnR w="25200">
                      <a:solidFill>
                        <a:srgbClr val="CCCCCC"/>
                      </a:solidFill>
                      <a:prstDash val="soli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0" strike="noStrike" kern="1200" spc="-1" noProof="0" dirty="0">
                          <a:solidFill>
                            <a:srgbClr val="231F20"/>
                          </a:solidFill>
                          <a:latin typeface="Aptos"/>
                          <a:ea typeface="Aptos"/>
                          <a:cs typeface="+mn-cs"/>
                        </a:rPr>
                        <a:t>Jan - Sept 2026</a:t>
                      </a:r>
                      <a:endParaRPr lang="es-ES" sz="1400" b="0" strike="noStrike" kern="1200" spc="-1" noProof="0" dirty="0">
                        <a:solidFill>
                          <a:srgbClr val="231F20"/>
                        </a:solidFill>
                        <a:latin typeface="Aptos"/>
                        <a:cs typeface="+mn-cs"/>
                      </a:endParaRPr>
                    </a:p>
                  </a:txBody>
                  <a:tcPr marL="73080" marR="73080" anchor="ctr">
                    <a:lnL w="25200">
                      <a:solidFill>
                        <a:srgbClr val="CCCCCC"/>
                      </a:solidFill>
                      <a:prstDash val="solid"/>
                    </a:lnL>
                    <a:lnR w="25200">
                      <a:solidFill>
                        <a:srgbClr val="CCCCCC"/>
                      </a:solidFill>
                      <a:prstDash val="soli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0" strike="noStrike" kern="1200" spc="-1" noProof="0" dirty="0">
                          <a:solidFill>
                            <a:srgbClr val="231F20"/>
                          </a:solidFill>
                          <a:latin typeface="Aptos"/>
                          <a:ea typeface="Aptos"/>
                          <a:cs typeface="+mn-cs"/>
                        </a:rPr>
                        <a:t>In progress</a:t>
                      </a:r>
                      <a:endParaRPr lang="es-ES" sz="1400" b="0" strike="noStrike" kern="1200" spc="-1" noProof="0" dirty="0">
                        <a:solidFill>
                          <a:srgbClr val="231F20"/>
                        </a:solidFill>
                        <a:latin typeface="Aptos"/>
                        <a:cs typeface="+mn-cs"/>
                      </a:endParaRPr>
                    </a:p>
                  </a:txBody>
                  <a:tcPr marL="73080" marR="73080" anchor="ctr">
                    <a:lnL w="25200">
                      <a:solidFill>
                        <a:srgbClr val="CCCCCC"/>
                      </a:solidFill>
                      <a:prstDash val="solid"/>
                    </a:lnL>
                    <a:lnR w="25200">
                      <a:solidFill>
                        <a:srgbClr val="CCCCCC"/>
                      </a:solidFill>
                      <a:prstDash val="soli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5240">
                <a:tc>
                  <a:txBody>
                    <a:bodyPr/>
                    <a:lstStyle/>
                    <a:p>
                      <a:r>
                        <a:rPr lang="es-ES" sz="1400" b="0" strike="noStrike" kern="1200" spc="-1" noProof="0" dirty="0">
                          <a:solidFill>
                            <a:srgbClr val="231F20"/>
                          </a:solidFill>
                          <a:latin typeface="Aptos"/>
                          <a:ea typeface="+mn-ea"/>
                          <a:cs typeface="+mn-cs"/>
                        </a:rPr>
                        <a:t>High-resolution data capture with </a:t>
                      </a:r>
                      <a:r>
                        <a:rPr lang="es-ES" sz="1400" b="0" strike="noStrike" kern="1200" spc="-1" noProof="0" dirty="0" err="1">
                          <a:solidFill>
                            <a:srgbClr val="231F20"/>
                          </a:solidFill>
                          <a:latin typeface="Aptos"/>
                          <a:ea typeface="+mn-ea"/>
                          <a:cs typeface="+mn-cs"/>
                        </a:rPr>
                        <a:t>UAVs</a:t>
                      </a:r>
                      <a:r>
                        <a:rPr lang="es-ES" sz="1400" b="0" strike="noStrike" kern="1200" spc="-1" noProof="0" dirty="0">
                          <a:solidFill>
                            <a:srgbClr val="231F20"/>
                          </a:solidFill>
                          <a:latin typeface="Aptos"/>
                          <a:ea typeface="+mn-ea"/>
                          <a:cs typeface="+mn-cs"/>
                        </a:rPr>
                        <a:t> and various sensors</a:t>
                      </a:r>
                    </a:p>
                  </a:txBody>
                  <a:tcPr marL="73080" marR="73080" anchor="ctr">
                    <a:lnL w="25200">
                      <a:solidFill>
                        <a:srgbClr val="CCCCCC"/>
                      </a:solidFill>
                      <a:prstDash val="solid"/>
                    </a:lnL>
                    <a:lnR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0" strike="noStrike" spc="-1" noProof="0" dirty="0">
                          <a:solidFill>
                            <a:srgbClr val="000000"/>
                          </a:solidFill>
                          <a:latin typeface="Arial"/>
                        </a:rPr>
                        <a:t>R4</a:t>
                      </a:r>
                    </a:p>
                  </a:txBody>
                  <a:tcPr marL="73080" marR="73080" anchor="ctr">
                    <a:lnL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0" strike="noStrike" kern="1200" spc="-1" noProof="0" dirty="0">
                          <a:solidFill>
                            <a:srgbClr val="231F20"/>
                          </a:solidFill>
                          <a:latin typeface="Aptos"/>
                          <a:cs typeface="+mn-cs"/>
                        </a:rPr>
                        <a:t>May - Sept 26</a:t>
                      </a:r>
                    </a:p>
                  </a:txBody>
                  <a:tcPr marL="73080" marR="73080" anchor="ctr">
                    <a:lnL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0" strike="noStrike" kern="1200" spc="-1" noProof="0" dirty="0">
                          <a:solidFill>
                            <a:srgbClr val="231F20"/>
                          </a:solidFill>
                          <a:latin typeface="Aptos"/>
                          <a:cs typeface="+mn-cs"/>
                        </a:rPr>
                        <a:t>In progress</a:t>
                      </a:r>
                    </a:p>
                  </a:txBody>
                  <a:tcPr marL="73080" marR="73080" anchor="ctr">
                    <a:lnL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200">
                      <a:solidFill>
                        <a:srgbClr val="CCCCCC"/>
                      </a:solidFill>
                      <a:prstDash val="soli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8387517"/>
                  </a:ext>
                </a:extLst>
              </a:tr>
              <a:tr h="5252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ES" sz="1400" b="0" strike="noStrike" kern="1200" spc="-1" noProof="0" dirty="0">
                          <a:solidFill>
                            <a:srgbClr val="231F20"/>
                          </a:solidFill>
                          <a:latin typeface="Aptos"/>
                          <a:ea typeface="+mn-ea"/>
                          <a:cs typeface="+mn-cs"/>
                        </a:rPr>
                        <a:t>Selection of pilot plots and experimental design</a:t>
                      </a:r>
                    </a:p>
                  </a:txBody>
                  <a:tcPr marL="73080" marR="73080" anchor="ctr">
                    <a:lnL w="25200">
                      <a:solidFill>
                        <a:srgbClr val="CCCCCC"/>
                      </a:solidFill>
                      <a:prstDash val="solid"/>
                    </a:lnL>
                    <a:lnR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0" strike="noStrike" spc="-1" noProof="0" dirty="0">
                          <a:solidFill>
                            <a:srgbClr val="000000"/>
                          </a:solidFill>
                          <a:latin typeface="Arial"/>
                        </a:rPr>
                        <a:t>R7</a:t>
                      </a:r>
                    </a:p>
                  </a:txBody>
                  <a:tcPr marL="73080" marR="73080" anchor="ctr">
                    <a:lnL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0" strike="noStrike" kern="1200" spc="-1" noProof="0" dirty="0">
                          <a:solidFill>
                            <a:srgbClr val="231F20"/>
                          </a:solidFill>
                          <a:latin typeface="Aptos"/>
                          <a:cs typeface="+mn-cs"/>
                        </a:rPr>
                        <a:t>Jan - Jun 2026</a:t>
                      </a:r>
                    </a:p>
                  </a:txBody>
                  <a:tcPr marL="73080" marR="73080" anchor="ctr">
                    <a:lnL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0" strike="noStrike" kern="1200" spc="-1" noProof="0" dirty="0">
                          <a:solidFill>
                            <a:srgbClr val="231F20"/>
                          </a:solidFill>
                          <a:latin typeface="Aptos"/>
                          <a:cs typeface="+mn-cs"/>
                        </a:rPr>
                        <a:t>In progress</a:t>
                      </a:r>
                    </a:p>
                  </a:txBody>
                  <a:tcPr marL="73080" marR="73080" anchor="ctr">
                    <a:lnL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200">
                      <a:solidFill>
                        <a:srgbClr val="CCCCCC"/>
                      </a:solidFill>
                      <a:prstDash val="soli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7652711"/>
                  </a:ext>
                </a:extLst>
              </a:tr>
              <a:tr h="4387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strike="noStrike" kern="1200" spc="-1" noProof="0" dirty="0">
                          <a:solidFill>
                            <a:srgbClr val="231F20"/>
                          </a:solidFill>
                          <a:latin typeface="Aptos"/>
                          <a:ea typeface="+mn-ea"/>
                          <a:cs typeface="+mn-cs"/>
                        </a:rPr>
                        <a:t>Digital tool and scenario simulation</a:t>
                      </a:r>
                      <a:endParaRPr lang="es-ES" sz="1400" b="0" strike="noStrike" spc="-1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080" marR="73080" anchor="ctr">
                    <a:lnL w="25200">
                      <a:solidFill>
                        <a:srgbClr val="CCCCCC"/>
                      </a:solidFill>
                      <a:prstDash val="solid"/>
                    </a:lnL>
                    <a:lnR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strike="noStrike" spc="-1" noProof="0" dirty="0">
                          <a:solidFill>
                            <a:srgbClr val="000000"/>
                          </a:solidFill>
                          <a:latin typeface="+mn-lt"/>
                        </a:rPr>
                        <a:t>R8</a:t>
                      </a:r>
                      <a:endParaRPr lang="es-ES" sz="1400" b="0" strike="noStrike" spc="-1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080" marR="73080" anchor="ctr">
                    <a:lnL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0" strike="noStrike" kern="1200" spc="-1" noProof="0" dirty="0">
                          <a:solidFill>
                            <a:srgbClr val="231F20"/>
                          </a:solidFill>
                          <a:latin typeface="Aptos"/>
                          <a:cs typeface="+mn-cs"/>
                        </a:rPr>
                        <a:t>Jan 2026 - April 2027</a:t>
                      </a:r>
                    </a:p>
                  </a:txBody>
                  <a:tcPr marL="73080" marR="73080" anchor="ctr">
                    <a:lnL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0" strike="noStrike" kern="1200" spc="-1" noProof="0" dirty="0">
                          <a:solidFill>
                            <a:srgbClr val="231F20"/>
                          </a:solidFill>
                          <a:latin typeface="Aptos"/>
                          <a:cs typeface="+mn-cs"/>
                        </a:rPr>
                        <a:t>In progress</a:t>
                      </a:r>
                    </a:p>
                  </a:txBody>
                  <a:tcPr marL="73080" marR="73080" anchor="ctr">
                    <a:lnL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200">
                      <a:solidFill>
                        <a:srgbClr val="CCCCCC"/>
                      </a:solidFill>
                      <a:prstDash val="soli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3732184"/>
                  </a:ext>
                </a:extLst>
              </a:tr>
              <a:tr h="525240">
                <a:tc>
                  <a:txBody>
                    <a:bodyPr/>
                    <a:lstStyle/>
                    <a:p>
                      <a:r>
                        <a:rPr lang="es-ES" sz="1400" b="0" strike="noStrike" spc="-1" noProof="0" dirty="0">
                          <a:solidFill>
                            <a:srgbClr val="231F20"/>
                          </a:solidFill>
                          <a:latin typeface="Aptos"/>
                          <a:ea typeface="Aptos"/>
                        </a:rPr>
                        <a:t>Promotional materials</a:t>
                      </a:r>
                      <a:endParaRPr lang="es-ES" sz="1400" b="0" strike="noStrike" spc="-1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080" marR="73080" anchor="ctr">
                    <a:lnL w="25200">
                      <a:solidFill>
                        <a:srgbClr val="CCCCCC"/>
                      </a:solidFill>
                      <a:prstDash val="solid"/>
                    </a:lnL>
                    <a:lnR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0" strike="noStrike" spc="-1" noProof="0" dirty="0">
                          <a:solidFill>
                            <a:srgbClr val="231F20"/>
                          </a:solidFill>
                          <a:latin typeface="Aptos"/>
                          <a:ea typeface="Aptos"/>
                        </a:rPr>
                        <a:t>RD1</a:t>
                      </a:r>
                      <a:endParaRPr lang="es-ES" sz="1400" b="0" strike="noStrike" spc="-1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080" marR="73080" anchor="ctr">
                    <a:lnL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0" strike="noStrike" kern="1200" spc="-1" noProof="0" dirty="0">
                          <a:solidFill>
                            <a:srgbClr val="231F20"/>
                          </a:solidFill>
                          <a:latin typeface="Aptos"/>
                          <a:ea typeface="Aptos"/>
                          <a:cs typeface="+mn-cs"/>
                        </a:rPr>
                        <a:t>Jan - Jun 2026</a:t>
                      </a:r>
                      <a:endParaRPr lang="es-ES" sz="1400" b="0" strike="noStrike" kern="1200" spc="-1" noProof="0" dirty="0">
                        <a:solidFill>
                          <a:srgbClr val="231F20"/>
                        </a:solidFill>
                        <a:latin typeface="Aptos"/>
                        <a:cs typeface="+mn-cs"/>
                      </a:endParaRPr>
                    </a:p>
                  </a:txBody>
                  <a:tcPr marL="73080" marR="73080" anchor="ctr">
                    <a:lnL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0" strike="noStrike" kern="1200" spc="-1" noProof="0" dirty="0">
                          <a:solidFill>
                            <a:srgbClr val="231F20"/>
                          </a:solidFill>
                          <a:latin typeface="Aptos"/>
                          <a:ea typeface="Aptos"/>
                          <a:cs typeface="+mn-cs"/>
                        </a:rPr>
                        <a:t>In progress</a:t>
                      </a:r>
                      <a:endParaRPr lang="es-ES" sz="1400" b="0" strike="noStrike" kern="1200" spc="-1" noProof="0" dirty="0">
                        <a:solidFill>
                          <a:srgbClr val="231F20"/>
                        </a:solidFill>
                        <a:latin typeface="Aptos"/>
                        <a:cs typeface="+mn-cs"/>
                      </a:endParaRPr>
                    </a:p>
                  </a:txBody>
                  <a:tcPr marL="73080" marR="73080" anchor="ctr">
                    <a:lnL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200">
                      <a:solidFill>
                        <a:srgbClr val="CCCCCC"/>
                      </a:solidFill>
                      <a:prstDash val="solid"/>
                    </a:lnR>
                    <a:lnT w="25200">
                      <a:solidFill>
                        <a:srgbClr val="CCCCCC"/>
                      </a:solidFill>
                      <a:prstDash val="solid"/>
                    </a:lnT>
                    <a:lnB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0969302"/>
                  </a:ext>
                </a:extLst>
              </a:tr>
              <a:tr h="525240">
                <a:tc>
                  <a:txBody>
                    <a:bodyPr/>
                    <a:lstStyle/>
                    <a:p>
                      <a:r>
                        <a:rPr lang="es-ES" sz="1400" b="0" strike="noStrike" spc="-1" noProof="0" dirty="0">
                          <a:solidFill>
                            <a:srgbClr val="231F20"/>
                          </a:solidFill>
                          <a:latin typeface="Aptos"/>
                          <a:ea typeface="Aptos"/>
                        </a:rPr>
                        <a:t>Launch event</a:t>
                      </a:r>
                      <a:endParaRPr lang="es-ES" sz="1400" b="0" strike="noStrike" spc="-1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080" marR="73080" anchor="ctr">
                    <a:lnL w="25200">
                      <a:solidFill>
                        <a:srgbClr val="CCCCCC"/>
                      </a:solidFill>
                      <a:prstDash val="solid"/>
                    </a:lnL>
                    <a:lnR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0" strike="noStrike" spc="-1" noProof="0" dirty="0">
                          <a:solidFill>
                            <a:srgbClr val="231F20"/>
                          </a:solidFill>
                          <a:latin typeface="Aptos"/>
                          <a:ea typeface="Aptos"/>
                        </a:rPr>
                        <a:t>RD1</a:t>
                      </a:r>
                      <a:endParaRPr lang="es-ES" sz="1400" b="0" strike="noStrike" spc="-1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3080" marR="73080" anchor="ctr">
                    <a:lnL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0" strike="noStrike" kern="1200" spc="-1" noProof="0" dirty="0">
                          <a:solidFill>
                            <a:srgbClr val="231F20"/>
                          </a:solidFill>
                          <a:latin typeface="Aptos"/>
                          <a:ea typeface="Aptos"/>
                          <a:cs typeface="+mn-cs"/>
                        </a:rPr>
                        <a:t>Jan - Jun 2026</a:t>
                      </a:r>
                      <a:endParaRPr lang="es-ES" sz="1400" b="0" strike="noStrike" kern="1200" spc="-1" noProof="0" dirty="0">
                        <a:solidFill>
                          <a:srgbClr val="231F20"/>
                        </a:solidFill>
                        <a:latin typeface="Aptos"/>
                        <a:cs typeface="+mn-cs"/>
                      </a:endParaRPr>
                    </a:p>
                  </a:txBody>
                  <a:tcPr marL="73080" marR="73080" anchor="ctr">
                    <a:lnL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0" strike="noStrike" kern="1200" spc="-1" noProof="0" dirty="0">
                          <a:solidFill>
                            <a:srgbClr val="231F20"/>
                          </a:solidFill>
                          <a:latin typeface="Aptos"/>
                          <a:ea typeface="Aptos"/>
                          <a:cs typeface="+mn-cs"/>
                        </a:rPr>
                        <a:t>Completed</a:t>
                      </a:r>
                      <a:endParaRPr lang="es-ES" sz="1400" b="0" strike="noStrike" kern="1200" spc="-1" noProof="0" dirty="0">
                        <a:solidFill>
                          <a:srgbClr val="231F20"/>
                        </a:solidFill>
                        <a:latin typeface="Aptos"/>
                        <a:cs typeface="+mn-cs"/>
                      </a:endParaRPr>
                    </a:p>
                  </a:txBody>
                  <a:tcPr marL="73080" marR="73080" anchor="ctr">
                    <a:lnL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200">
                      <a:solidFill>
                        <a:srgbClr val="CCCCCC"/>
                      </a:solidFill>
                      <a:prstDash val="solid"/>
                    </a:lnR>
                    <a:lnT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2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8588839"/>
                  </a:ext>
                </a:extLst>
              </a:tr>
            </a:tbl>
          </a:graphicData>
        </a:graphic>
      </p:graphicFrame>
      <p:sp>
        <p:nvSpPr>
          <p:cNvPr id="88" name="Text 2"/>
          <p:cNvSpPr/>
          <p:nvPr/>
        </p:nvSpPr>
        <p:spPr>
          <a:xfrm>
            <a:off x="836440" y="5784442"/>
            <a:ext cx="9966960" cy="39472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700" b="1" strike="noStrike" spc="-1" dirty="0" err="1">
                <a:solidFill>
                  <a:srgbClr val="000000"/>
                </a:solidFill>
                <a:latin typeface="Aptos"/>
              </a:rPr>
              <a:t>Next</a:t>
            </a:r>
            <a:r>
              <a:rPr lang="en-US" sz="1700" b="1" strike="noStrike" spc="-1" dirty="0">
                <a:solidFill>
                  <a:srgbClr val="000000"/>
                </a:solidFill>
                <a:latin typeface="Aptos"/>
              </a:rPr>
              <a:t> </a:t>
            </a:r>
            <a:r>
              <a:rPr lang="en-US" sz="1700" b="1" strike="noStrike" spc="-1" dirty="0" err="1">
                <a:solidFill>
                  <a:srgbClr val="000000"/>
                </a:solidFill>
                <a:latin typeface="Aptos"/>
              </a:rPr>
              <a:t>milestone</a:t>
            </a:r>
            <a:r>
              <a:rPr lang="en-US" sz="1700" b="1" strike="noStrike" spc="-1" dirty="0">
                <a:solidFill>
                  <a:srgbClr val="000000"/>
                </a:solidFill>
                <a:latin typeface="Aptos"/>
              </a:rPr>
              <a:t>: </a:t>
            </a:r>
            <a:r>
              <a:rPr lang="en-US" sz="1700" b="1" strike="noStrike" spc="-1" dirty="0" err="1">
                <a:solidFill>
                  <a:srgbClr val="000000"/>
                </a:solidFill>
                <a:latin typeface="Aptos"/>
              </a:rPr>
              <a:t>collection</a:t>
            </a:r>
            <a:r>
              <a:rPr lang="en-US" sz="1700" b="1" strike="noStrike" spc="-1" dirty="0">
                <a:solidFill>
                  <a:srgbClr val="000000"/>
                </a:solidFill>
                <a:latin typeface="Aptos"/>
              </a:rPr>
              <a:t> of </a:t>
            </a:r>
            <a:r>
              <a:rPr lang="en-US" sz="1700" b="1" strike="noStrike" spc="-1" dirty="0" err="1">
                <a:solidFill>
                  <a:srgbClr val="000000"/>
                </a:solidFill>
                <a:latin typeface="Aptos"/>
              </a:rPr>
              <a:t>data</a:t>
            </a:r>
            <a:r>
              <a:rPr lang="en-US" sz="1700" b="1" strike="noStrike" spc="-1" dirty="0">
                <a:solidFill>
                  <a:srgbClr val="000000"/>
                </a:solidFill>
                <a:latin typeface="Aptos"/>
              </a:rPr>
              <a:t> from </a:t>
            </a:r>
            <a:r>
              <a:rPr lang="en-US" sz="1700" b="1" strike="noStrike" spc="-1" dirty="0" err="1">
                <a:solidFill>
                  <a:srgbClr val="000000"/>
                </a:solidFill>
                <a:latin typeface="Aptos"/>
              </a:rPr>
              <a:t>plots</a:t>
            </a:r>
            <a:r>
              <a:rPr lang="en-US" sz="1700" b="1" strike="noStrike" spc="-1" dirty="0">
                <a:solidFill>
                  <a:srgbClr val="000000"/>
                </a:solidFill>
                <a:latin typeface="Aptos"/>
              </a:rPr>
              <a:t> </a:t>
            </a:r>
            <a:r>
              <a:rPr lang="en-US" sz="1700" b="1" strike="noStrike" spc="-1" dirty="0" err="1">
                <a:solidFill>
                  <a:srgbClr val="000000"/>
                </a:solidFill>
                <a:latin typeface="Aptos"/>
              </a:rPr>
              <a:t>in</a:t>
            </a:r>
            <a:r>
              <a:rPr lang="en-US" sz="1700" b="1" strike="noStrike" spc="-1" dirty="0">
                <a:solidFill>
                  <a:srgbClr val="000000"/>
                </a:solidFill>
                <a:latin typeface="Aptos"/>
              </a:rPr>
              <a:t> Galicia (R1), </a:t>
            </a:r>
            <a:r>
              <a:rPr lang="en-US" sz="1700" b="1" strike="noStrike" spc="-1" dirty="0" err="1">
                <a:solidFill>
                  <a:srgbClr val="000000"/>
                </a:solidFill>
                <a:latin typeface="Aptos"/>
              </a:rPr>
              <a:t>in</a:t>
            </a:r>
            <a:r>
              <a:rPr lang="en-US" sz="1700" b="1" strike="noStrike" spc="-1" dirty="0">
                <a:solidFill>
                  <a:srgbClr val="000000"/>
                </a:solidFill>
                <a:latin typeface="Aptos"/>
              </a:rPr>
              <a:t> </a:t>
            </a:r>
            <a:r>
              <a:rPr lang="en-US" sz="1700" b="1" strike="noStrike" spc="-1" dirty="0" err="1">
                <a:solidFill>
                  <a:srgbClr val="000000"/>
                </a:solidFill>
                <a:latin typeface="Aptos"/>
              </a:rPr>
              <a:t>progress</a:t>
            </a:r>
            <a:r>
              <a:rPr lang="en-US" sz="1700" b="1" strike="noStrike" spc="-1" dirty="0">
                <a:solidFill>
                  <a:srgbClr val="000000"/>
                </a:solidFill>
                <a:latin typeface="Aptos"/>
              </a:rPr>
              <a:t> until </a:t>
            </a:r>
            <a:r>
              <a:rPr lang="en-US" sz="1700" b="1" strike="noStrike" spc="-1" dirty="0" err="1">
                <a:solidFill>
                  <a:srgbClr val="000000"/>
                </a:solidFill>
                <a:latin typeface="Aptos"/>
              </a:rPr>
              <a:t>October</a:t>
            </a:r>
            <a:r>
              <a:rPr lang="en-US" sz="1700" b="1" strike="noStrike" spc="-1" dirty="0">
                <a:solidFill>
                  <a:srgbClr val="000000"/>
                </a:solidFill>
                <a:latin typeface="Aptos"/>
              </a:rPr>
              <a:t> 2026</a:t>
            </a:r>
            <a:endParaRPr lang="en-US" sz="17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Text 3"/>
          <p:cNvSpPr/>
          <p:nvPr/>
        </p:nvSpPr>
        <p:spPr>
          <a:xfrm>
            <a:off x="502920" y="6446520"/>
            <a:ext cx="2743200" cy="1645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650" b="0" strike="noStrike" spc="-1">
                <a:solidFill>
                  <a:srgbClr val="666666"/>
                </a:solidFill>
                <a:latin typeface="Aptos"/>
                <a:ea typeface="Aptos"/>
              </a:rPr>
              <a:t>ANCARES | Multi-Regional Operational Group</a:t>
            </a:r>
            <a:endParaRPr lang="en-US" sz="65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90" name="Grupo 9"/>
          <p:cNvGrpSpPr/>
          <p:nvPr/>
        </p:nvGrpSpPr>
        <p:grpSpPr>
          <a:xfrm>
            <a:off x="7226640" y="6206760"/>
            <a:ext cx="4530960" cy="450720"/>
            <a:chOff x="7226640" y="6206760"/>
            <a:chExt cx="4530960" cy="450720"/>
          </a:xfrm>
        </p:grpSpPr>
        <p:pic>
          <p:nvPicPr>
            <p:cNvPr id="91" name="Imagen 10" descr="The image depicts the flag of Spain with the Spanish Ministry of Agriculture, Fisheries, and Food.  El contenido generado por IA puede ser incorrecto."/>
            <p:cNvPicPr/>
            <p:nvPr/>
          </p:nvPicPr>
          <p:blipFill>
            <a:blip r:embed="rId4"/>
            <a:stretch/>
          </p:blipFill>
          <p:spPr>
            <a:xfrm>
              <a:off x="9723960" y="6209640"/>
              <a:ext cx="2033640" cy="447840"/>
            </a:xfrm>
            <a:prstGeom prst="rect">
              <a:avLst/>
            </a:prstGeom>
            <a:ln w="19080">
              <a:noFill/>
            </a:ln>
          </p:spPr>
        </p:pic>
        <p:pic>
          <p:nvPicPr>
            <p:cNvPr id="92" name="Imagen 11" descr="Cofinanciado por la Uniￃﾳn Europea  El contenido generado por IA puede ser incorrecto."/>
            <p:cNvPicPr/>
            <p:nvPr/>
          </p:nvPicPr>
          <p:blipFill>
            <a:blip r:embed="rId5"/>
            <a:stretch/>
          </p:blipFill>
          <p:spPr>
            <a:xfrm>
              <a:off x="7226640" y="6206760"/>
              <a:ext cx="2512800" cy="450720"/>
            </a:xfrm>
            <a:prstGeom prst="rect">
              <a:avLst/>
            </a:prstGeom>
            <a:ln w="1908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50480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he image depicts a visual timeline for a data collection process in Galicia, including UAVs, sensors, and various data collection methods such as surveys, soil sampling, and cartographic dissemination.&#10;&#10;El contenido generado por IA puede ser incorrecto.">
            <a:extLst>
              <a:ext uri="{FF2B5EF4-FFF2-40B4-BE49-F238E27FC236}">
                <a16:creationId xmlns:a16="http://schemas.microsoft.com/office/drawing/2014/main" id="{04875E2D-95C3-9CC6-5D64-EAAE9C93FA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225" y="1881195"/>
            <a:ext cx="5723330" cy="3221085"/>
          </a:xfrm>
          <a:prstGeom prst="rect">
            <a:avLst/>
          </a:prstGeom>
        </p:spPr>
      </p:pic>
      <p:sp>
        <p:nvSpPr>
          <p:cNvPr id="40" name="Text 0"/>
          <p:cNvSpPr/>
          <p:nvPr/>
        </p:nvSpPr>
        <p:spPr>
          <a:xfrm>
            <a:off x="594360" y="457200"/>
            <a:ext cx="713232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700" b="1" strike="noStrike" spc="-1">
                <a:solidFill>
                  <a:srgbClr val="000000"/>
                </a:solidFill>
                <a:latin typeface="Aptos Display"/>
                <a:ea typeface="Aptos Display"/>
              </a:rPr>
              <a:t>05. Next steps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Text 1"/>
          <p:cNvSpPr/>
          <p:nvPr/>
        </p:nvSpPr>
        <p:spPr>
          <a:xfrm>
            <a:off x="612720" y="960120"/>
            <a:ext cx="6675120" cy="2559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100" b="0" strike="noStrike" spc="-1">
                <a:solidFill>
                  <a:srgbClr val="231F20"/>
                </a:solidFill>
                <a:latin typeface="Aptos"/>
              </a:rPr>
              <a:t>Immediate milestones until the close of Period 1</a:t>
            </a:r>
            <a:endParaRPr lang="en-US" sz="11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2" name="Image 0" descr="/mnt/data/ANCARES HORIZONTAL FONDO 4.png"/>
          <p:cNvPicPr/>
          <p:nvPr/>
        </p:nvPicPr>
        <p:blipFill>
          <a:blip r:embed="rId3"/>
          <a:stretch/>
        </p:blipFill>
        <p:spPr>
          <a:xfrm>
            <a:off x="9509760" y="384120"/>
            <a:ext cx="2148840" cy="502920"/>
          </a:xfrm>
          <a:prstGeom prst="rect">
            <a:avLst/>
          </a:prstGeom>
          <a:ln w="19080">
            <a:noFill/>
          </a:ln>
        </p:spPr>
      </p:pic>
      <p:sp>
        <p:nvSpPr>
          <p:cNvPr id="43" name="Shape 2"/>
          <p:cNvSpPr/>
          <p:nvPr/>
        </p:nvSpPr>
        <p:spPr>
          <a:xfrm>
            <a:off x="594360" y="1417320"/>
            <a:ext cx="146160" cy="4023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DE12D"/>
          </a:solidFill>
          <a:ln w="12600">
            <a:solidFill>
              <a:srgbClr val="FDE12D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Text 3"/>
          <p:cNvSpPr/>
          <p:nvPr/>
        </p:nvSpPr>
        <p:spPr>
          <a:xfrm>
            <a:off x="914400" y="1508760"/>
            <a:ext cx="498348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b="1" strike="noStrike" spc="-1">
                <a:solidFill>
                  <a:srgbClr val="000000"/>
                </a:solidFill>
                <a:latin typeface="Aptos"/>
              </a:rPr>
              <a:t>Short-term roadmap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Text 4"/>
          <p:cNvSpPr/>
          <p:nvPr/>
        </p:nvSpPr>
        <p:spPr>
          <a:xfrm>
            <a:off x="932759" y="2148840"/>
            <a:ext cx="5496615" cy="23774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 fontScale="70000" lnSpcReduction="20000"/>
          </a:bodyPr>
          <a:lstStyle/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s-ES" sz="1800" b="0" strike="noStrike" spc="-1" noProof="0" dirty="0">
                <a:solidFill>
                  <a:srgbClr val="231F20"/>
                </a:solidFill>
                <a:latin typeface="Aptos" panose="020B0004020202020204" pitchFamily="34" charset="0"/>
              </a:rPr>
              <a:t>Completion of data transfer and compilation of plot data for Galicia (R1)</a:t>
            </a:r>
            <a:endParaRPr lang="es-ES" sz="1800" b="0" strike="noStrike" spc="-1" noProof="0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s-ES" sz="1800" b="0" strike="noStrike" spc="-1" noProof="0" dirty="0">
                <a:solidFill>
                  <a:srgbClr val="231F20"/>
                </a:solidFill>
                <a:latin typeface="Aptos" panose="020B0004020202020204" pitchFamily="34" charset="0"/>
              </a:rPr>
              <a:t>Generation of </a:t>
            </a:r>
            <a:r>
              <a:rPr lang="es-ES" dirty="0">
                <a:latin typeface="Aptos" panose="020B0004020202020204" pitchFamily="34" charset="0"/>
              </a:rPr>
              <a:t>the territorial base and land parcel map of Galicia (R1)</a:t>
            </a: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s-ES" dirty="0">
                <a:latin typeface="Aptos" panose="020B0004020202020204" pitchFamily="34" charset="0"/>
              </a:rPr>
              <a:t>Surveys of farmers and identification of </a:t>
            </a:r>
            <a:r>
              <a:rPr lang="es-ES" dirty="0" err="1">
                <a:latin typeface="Aptos" panose="020B0004020202020204" pitchFamily="34" charset="0"/>
              </a:rPr>
              <a:t>farm ideotypes</a:t>
            </a:r>
            <a:r>
              <a:rPr lang="es-ES" dirty="0">
                <a:latin typeface="Aptos" panose="020B0004020202020204" pitchFamily="34" charset="0"/>
              </a:rPr>
              <a:t> (R2)</a:t>
            </a: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s-ES" dirty="0">
                <a:latin typeface="Aptos" panose="020B0004020202020204" pitchFamily="34" charset="0"/>
              </a:rPr>
              <a:t>Selection of representative farms and sampling areas (R2)</a:t>
            </a: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s-ES" dirty="0">
                <a:latin typeface="Aptos" panose="020B0004020202020204" pitchFamily="34" charset="0"/>
              </a:rPr>
              <a:t>Soil sampling and field data collection (R3)</a:t>
            </a: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s-ES" dirty="0">
                <a:latin typeface="Aptos" panose="020B0004020202020204" pitchFamily="34" charset="0"/>
              </a:rPr>
              <a:t>Planning/capture of data with drones and high-resolution sensors (R4/R6)</a:t>
            </a: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s-ES" dirty="0">
                <a:latin typeface="Aptos" panose="020B0004020202020204" pitchFamily="34" charset="0"/>
              </a:rPr>
              <a:t>Progress in project dissemination materials and actions (RD1)</a:t>
            </a:r>
            <a:endParaRPr lang="es-ES" sz="1800" b="0" strike="noStrike" spc="-1" noProof="0" dirty="0">
              <a:solidFill>
                <a:srgbClr val="000000"/>
              </a:solidFill>
              <a:latin typeface="Aptos" panose="020B0004020202020204" pitchFamily="34" charset="0"/>
            </a:endParaRPr>
          </a:p>
        </p:txBody>
      </p:sp>
      <p:sp>
        <p:nvSpPr>
          <p:cNvPr id="48" name="Text 6"/>
          <p:cNvSpPr/>
          <p:nvPr/>
        </p:nvSpPr>
        <p:spPr>
          <a:xfrm>
            <a:off x="6903720" y="5102280"/>
            <a:ext cx="3840480" cy="9000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 anchorCtr="1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2000" b="1" strike="noStrike" spc="-1" noProof="0" dirty="0">
                <a:solidFill>
                  <a:srgbClr val="000000"/>
                </a:solidFill>
                <a:latin typeface="Aptos"/>
              </a:rPr>
              <a:t>Next milestone</a:t>
            </a:r>
            <a:endParaRPr lang="es-ES" sz="2000" b="0" strike="noStrike" spc="-1" noProof="0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3200" b="1" strike="noStrike" spc="-1" noProof="0" dirty="0">
                <a:solidFill>
                  <a:srgbClr val="000000"/>
                </a:solidFill>
                <a:latin typeface="Aptos Display"/>
              </a:rPr>
              <a:t>Oct. 2026</a:t>
            </a:r>
            <a:endParaRPr lang="es-ES" sz="3200" b="0" strike="noStrike" spc="-1" noProof="0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1300" b="0" strike="noStrike" spc="-1" noProof="0" dirty="0">
                <a:solidFill>
                  <a:srgbClr val="000000"/>
                </a:solidFill>
                <a:latin typeface="Aptos"/>
              </a:rPr>
              <a:t>Territorial base of Galicia completed in order to advance R1</a:t>
            </a:r>
            <a:endParaRPr lang="es-ES" sz="1300" b="0" strike="noStrike" spc="-1" noProof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Text 7"/>
          <p:cNvSpPr/>
          <p:nvPr/>
        </p:nvSpPr>
        <p:spPr>
          <a:xfrm>
            <a:off x="502920" y="6446520"/>
            <a:ext cx="2743200" cy="1645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650" b="0" strike="noStrike" spc="-1">
                <a:solidFill>
                  <a:srgbClr val="666666"/>
                </a:solidFill>
                <a:latin typeface="Aptos"/>
                <a:ea typeface="Aptos"/>
              </a:rPr>
              <a:t>ANCARES | Multi-Regional Operational Group</a:t>
            </a:r>
            <a:endParaRPr lang="en-US" sz="65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0" name="Grupo 13"/>
          <p:cNvGrpSpPr/>
          <p:nvPr/>
        </p:nvGrpSpPr>
        <p:grpSpPr>
          <a:xfrm>
            <a:off x="7226640" y="6206760"/>
            <a:ext cx="4530960" cy="450720"/>
            <a:chOff x="7226640" y="6206760"/>
            <a:chExt cx="4530960" cy="450720"/>
          </a:xfrm>
        </p:grpSpPr>
        <p:pic>
          <p:nvPicPr>
            <p:cNvPr id="51" name="Imagen 14" descr="The image depicts the flag of Spain with the Spanish Ministry of Agriculture, Fisheries, and Food.  El contenido generado por IA puede ser incorrecto."/>
            <p:cNvPicPr/>
            <p:nvPr/>
          </p:nvPicPr>
          <p:blipFill>
            <a:blip r:embed="rId4"/>
            <a:stretch/>
          </p:blipFill>
          <p:spPr>
            <a:xfrm>
              <a:off x="9723960" y="6209640"/>
              <a:ext cx="2033640" cy="447840"/>
            </a:xfrm>
            <a:prstGeom prst="rect">
              <a:avLst/>
            </a:prstGeom>
            <a:ln w="19080">
              <a:noFill/>
            </a:ln>
          </p:spPr>
        </p:pic>
        <p:pic>
          <p:nvPicPr>
            <p:cNvPr id="52" name="Imagen 15" descr="Cofinanciado por la Uniￃﾳn Europea  El contenido generado por IA puede ser incorrecto."/>
            <p:cNvPicPr/>
            <p:nvPr/>
          </p:nvPicPr>
          <p:blipFill>
            <a:blip r:embed="rId5"/>
            <a:stretch/>
          </p:blipFill>
          <p:spPr>
            <a:xfrm>
              <a:off x="7226640" y="6206760"/>
              <a:ext cx="2512800" cy="450720"/>
            </a:xfrm>
            <a:prstGeom prst="rect">
              <a:avLst/>
            </a:prstGeom>
            <a:ln w="1908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442440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 0"/>
          <p:cNvSpPr/>
          <p:nvPr/>
        </p:nvSpPr>
        <p:spPr>
          <a:xfrm>
            <a:off x="594360" y="457200"/>
            <a:ext cx="7132320" cy="45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700" b="1" strike="noStrike" spc="-1">
                <a:solidFill>
                  <a:srgbClr val="000000"/>
                </a:solidFill>
                <a:latin typeface="Aptos Display"/>
                <a:ea typeface="Aptos Display"/>
              </a:rPr>
              <a:t>Funding and publicity</a:t>
            </a:r>
            <a:endParaRPr lang="en-US" sz="2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Text 1"/>
          <p:cNvSpPr/>
          <p:nvPr/>
        </p:nvSpPr>
        <p:spPr>
          <a:xfrm>
            <a:off x="612720" y="960120"/>
            <a:ext cx="6675120" cy="2559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100" b="0" strike="noStrike" spc="-1">
                <a:solidFill>
                  <a:srgbClr val="231F20"/>
                </a:solidFill>
                <a:latin typeface="Aptos"/>
              </a:rPr>
              <a:t>Institutional framework and project funding</a:t>
            </a:r>
            <a:endParaRPr lang="en-US" sz="11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5" name="Image 0" descr="/mnt/data/ANCARES HORIZONTAL FONDO 4.png"/>
          <p:cNvPicPr/>
          <p:nvPr/>
        </p:nvPicPr>
        <p:blipFill>
          <a:blip r:embed="rId3"/>
          <a:stretch/>
        </p:blipFill>
        <p:spPr>
          <a:xfrm>
            <a:off x="9509760" y="384120"/>
            <a:ext cx="2148840" cy="502920"/>
          </a:xfrm>
          <a:prstGeom prst="rect">
            <a:avLst/>
          </a:prstGeom>
          <a:ln w="19080">
            <a:noFill/>
          </a:ln>
        </p:spPr>
      </p:pic>
      <p:sp>
        <p:nvSpPr>
          <p:cNvPr id="96" name="Text 2"/>
          <p:cNvSpPr/>
          <p:nvPr/>
        </p:nvSpPr>
        <p:spPr>
          <a:xfrm>
            <a:off x="612720" y="2297700"/>
            <a:ext cx="10515600" cy="11430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s-ES" sz="1400" dirty="0"/>
              <a:t>ANCARES. Innovative tools for the analysis of land use and carbon levels in agrosystems of sustainable dairy regions. (REGAGE25e00048404211) Innovation project of general interest by multi-regional operational groups of the European Innovation Partnership for Agricultural Productivity and Sustainability (EIP-AGRI), within the framework of Spain's CAP Strategic Plan (PEPAC). The Directorate-General for Rural Development, Innovation and Agri-Food Training (DGDRIFA) is the authority responsible for administering these grants. Funds from the European Rural Development Fund (80%) and the General State Administration (20%). Total project budget: EUR 596,769.91. Total grant: EUR 596,769.91.</a:t>
            </a:r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Text 5"/>
          <p:cNvSpPr/>
          <p:nvPr/>
        </p:nvSpPr>
        <p:spPr>
          <a:xfrm>
            <a:off x="502920" y="6446520"/>
            <a:ext cx="2743200" cy="1645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650" b="0" strike="noStrike" spc="-1">
                <a:solidFill>
                  <a:srgbClr val="666666"/>
                </a:solidFill>
                <a:latin typeface="Aptos"/>
                <a:ea typeface="Aptos"/>
              </a:rPr>
              <a:t>ANCARES | Multi-Regional Operational Group</a:t>
            </a:r>
            <a:endParaRPr lang="en-US" sz="65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98" name="Grupo 19"/>
          <p:cNvGrpSpPr/>
          <p:nvPr/>
        </p:nvGrpSpPr>
        <p:grpSpPr>
          <a:xfrm>
            <a:off x="7226640" y="6206760"/>
            <a:ext cx="4530960" cy="450720"/>
            <a:chOff x="7226640" y="6206760"/>
            <a:chExt cx="4530960" cy="450720"/>
          </a:xfrm>
        </p:grpSpPr>
        <p:pic>
          <p:nvPicPr>
            <p:cNvPr id="99" name="Imagen 14" descr="The image depicts the flag of Spain with the Spanish Ministry of Agriculture, Fisheries, and Food.  El contenido generado por IA puede ser incorrecto."/>
            <p:cNvPicPr/>
            <p:nvPr/>
          </p:nvPicPr>
          <p:blipFill>
            <a:blip r:embed="rId4"/>
            <a:stretch/>
          </p:blipFill>
          <p:spPr>
            <a:xfrm>
              <a:off x="9723960" y="6209640"/>
              <a:ext cx="2033640" cy="447840"/>
            </a:xfrm>
            <a:prstGeom prst="rect">
              <a:avLst/>
            </a:prstGeom>
            <a:ln w="19080">
              <a:noFill/>
            </a:ln>
          </p:spPr>
        </p:pic>
        <p:pic>
          <p:nvPicPr>
            <p:cNvPr id="100" name="Imagen 18" descr="Cofinanciado por la Uniￃﾳn Europea  El contenido generado por IA puede ser incorrecto."/>
            <p:cNvPicPr/>
            <p:nvPr/>
          </p:nvPicPr>
          <p:blipFill>
            <a:blip r:embed="rId5"/>
            <a:stretch/>
          </p:blipFill>
          <p:spPr>
            <a:xfrm>
              <a:off x="7226640" y="6206760"/>
              <a:ext cx="2512800" cy="450720"/>
            </a:xfrm>
            <a:prstGeom prst="rect">
              <a:avLst/>
            </a:prstGeom>
            <a:ln w="1908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133874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Image 0" descr="/mnt/data/ANCARES HORIZONTAL FONDO 1.png"/>
          <p:cNvPicPr/>
          <p:nvPr/>
        </p:nvPicPr>
        <p:blipFill>
          <a:blip r:embed="rId3"/>
          <a:stretch/>
        </p:blipFill>
        <p:spPr>
          <a:xfrm>
            <a:off x="640080" y="594360"/>
            <a:ext cx="4297680" cy="1005840"/>
          </a:xfrm>
          <a:prstGeom prst="rect">
            <a:avLst/>
          </a:prstGeom>
          <a:ln w="19080">
            <a:noFill/>
          </a:ln>
        </p:spPr>
      </p:pic>
      <p:sp>
        <p:nvSpPr>
          <p:cNvPr id="102" name="Text 0"/>
          <p:cNvSpPr/>
          <p:nvPr/>
        </p:nvSpPr>
        <p:spPr>
          <a:xfrm>
            <a:off x="868680" y="2377440"/>
            <a:ext cx="7315200" cy="5670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200" b="1" strike="noStrike" spc="-1">
                <a:solidFill>
                  <a:srgbClr val="FDE12D"/>
                </a:solidFill>
                <a:latin typeface="Aptos Display"/>
                <a:ea typeface="Aptos Display"/>
              </a:rPr>
              <a:t>Thank you</a:t>
            </a:r>
            <a:endParaRPr lang="en-US" sz="42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3" name="Text 1"/>
          <p:cNvSpPr/>
          <p:nvPr/>
        </p:nvSpPr>
        <p:spPr>
          <a:xfrm>
            <a:off x="896040" y="3154680"/>
            <a:ext cx="7132320" cy="3657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FFFFFF"/>
                </a:solidFill>
                <a:latin typeface="Aptos"/>
              </a:rPr>
              <a:t>ANCARES Operational Group | 2026 - 2029</a:t>
            </a:r>
            <a:endParaRPr lang="en-US" sz="1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04" name="Image 1" descr="/mnt/data/ICONO ANCARES AMARILLO.png"/>
          <p:cNvPicPr/>
          <p:nvPr/>
        </p:nvPicPr>
        <p:blipFill>
          <a:blip r:embed="rId4"/>
          <a:stretch/>
        </p:blipFill>
        <p:spPr>
          <a:xfrm>
            <a:off x="8778240" y="1920240"/>
            <a:ext cx="2286000" cy="2286000"/>
          </a:xfrm>
          <a:prstGeom prst="rect">
            <a:avLst/>
          </a:prstGeom>
          <a:ln w="19080">
            <a:noFill/>
          </a:ln>
        </p:spPr>
      </p:pic>
      <p:sp>
        <p:nvSpPr>
          <p:cNvPr id="105" name="Text 2"/>
          <p:cNvSpPr/>
          <p:nvPr/>
        </p:nvSpPr>
        <p:spPr>
          <a:xfrm>
            <a:off x="438840" y="6018840"/>
            <a:ext cx="11314080" cy="7365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650" b="0" strike="noStrike" spc="-1">
                <a:solidFill>
                  <a:srgbClr val="FFFFFF"/>
                </a:solidFill>
                <a:latin typeface="Aptos"/>
              </a:rPr>
              <a:t>ANCARES. Innovative tools for the analysis of land use and carbon levels in agrosystems of sustainable dairy regions. (REGAGE25e00048404211) Innovation project of general interest by multi-regional operational groups of the European Innovation Partnership for Agricultural Productivity and Sustainability (EIP-AGRI), within the framework of Spain's CAP Strategic Plan (PEPAC). The Directorate-General for Rural Development, Innovation and Agri-Food Training (DGDRIFA) is the authority responsible for administering these grants. Funds from the European Rural Development Fund (80%) and the General State Administration (20%). Total project budget: EUR 596,769.91. Total grant: EUR 596,769.91.</a:t>
            </a:r>
            <a:endParaRPr lang="en-US" sz="65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650" b="0" strike="noStrike" spc="-1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106" name="Grupo 8"/>
          <p:cNvGrpSpPr/>
          <p:nvPr/>
        </p:nvGrpSpPr>
        <p:grpSpPr>
          <a:xfrm>
            <a:off x="8028360" y="5635440"/>
            <a:ext cx="3539160" cy="514440"/>
            <a:chOff x="8028360" y="5635440"/>
            <a:chExt cx="3539160" cy="514440"/>
          </a:xfrm>
        </p:grpSpPr>
        <p:pic>
          <p:nvPicPr>
            <p:cNvPr id="107" name="Imagen 9" descr="The image contains five distinct emblems, each featuring a coat of arms with a crown, a shield, and a royal crown, symbolizing various ministries related to agriculture, fisheries, and food in Spanish.  El contenido generado por IA puede ser incorrecto."/>
            <p:cNvPicPr/>
            <p:nvPr/>
          </p:nvPicPr>
          <p:blipFill>
            <a:blip r:embed="rId5"/>
            <a:srcRect t="87189" r="59151"/>
            <a:stretch/>
          </p:blipFill>
          <p:spPr>
            <a:xfrm>
              <a:off x="10398960" y="5678280"/>
              <a:ext cx="1168560" cy="471600"/>
            </a:xfrm>
            <a:prstGeom prst="rect">
              <a:avLst/>
            </a:prstGeom>
            <a:ln w="19080">
              <a:noFill/>
            </a:ln>
          </p:spPr>
        </p:pic>
        <p:pic>
          <p:nvPicPr>
            <p:cNvPr id="108" name="Imagen 10" descr="The image shows a vibrant bouquet of flowers with various colors and shapes."/>
            <p:cNvPicPr/>
            <p:nvPr/>
          </p:nvPicPr>
          <p:blipFill>
            <a:blip r:embed="rId6"/>
            <a:stretch/>
          </p:blipFill>
          <p:spPr>
            <a:xfrm>
              <a:off x="8028360" y="5635440"/>
              <a:ext cx="2454840" cy="514440"/>
            </a:xfrm>
            <a:prstGeom prst="rect">
              <a:avLst/>
            </a:prstGeom>
            <a:ln w="1908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776881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2B13A89-8499-4119-9869-F6BC73DC8BCA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89717b1b-a2f1-4bea-a11e-b5406dc4bda9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</TotalTime>
  <Words>852</Words>
  <Application>Microsoft Office PowerPoint</Application>
  <PresentationFormat>Panorámica</PresentationFormat>
  <Paragraphs>120</Paragraphs>
  <Slides>9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7" baseType="lpstr">
      <vt:lpstr>Aptos</vt:lpstr>
      <vt:lpstr>Aptos Display</vt:lpstr>
      <vt:lpstr>Arial</vt:lpstr>
      <vt:lpstr>Symbol</vt:lpstr>
      <vt:lpstr>Times New Roman</vt:lpstr>
      <vt:lpstr>Wingdings</vt:lpstr>
      <vt:lpstr>Office</vt:lpstr>
      <vt:lpstr>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Rosa</dc:creator>
  <cp:lastModifiedBy>Ruth | Medrar Innovation Office</cp:lastModifiedBy>
  <cp:revision>2</cp:revision>
  <cp:lastPrinted>2026-06-30T09:53:58Z</cp:lastPrinted>
  <dcterms:modified xsi:type="dcterms:W3CDTF">2026-09-02T12:18:29Z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2026-06-26T15:22:36Z</dcterms:created>
  <dc:creator>MEDRAR Innovation Office</dc:creator>
  <dc:description/>
  <dc:language>en-US</dc:language>
  <cp:lastModifiedBy>Ruth | Medrar Innovation Office</cp:lastModifiedBy>
  <dcterms:modified xsi:type="dcterms:W3CDTF">2026-06-30T07:09:09Z</dcterms:modified>
  <cp:revision>4</cp:revision>
  <dc:subject>Plantilla de presentacion ANCARES</dc:subject>
  <dc:title>Plantilla de presentacion ANCARES</dc:title>
</cp:coreProperties>
</file>